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22D_AD78C3CC.xml" ContentType="application/vnd.ms-powerpoint.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4.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3648" r:id="rId1"/>
  </p:sldMasterIdLst>
  <p:notesMasterIdLst>
    <p:notesMasterId r:id="rId49"/>
  </p:notesMasterIdLst>
  <p:handoutMasterIdLst>
    <p:handoutMasterId r:id="rId50"/>
  </p:handoutMasterIdLst>
  <p:sldIdLst>
    <p:sldId id="462" r:id="rId2"/>
    <p:sldId id="260" r:id="rId3"/>
    <p:sldId id="463" r:id="rId4"/>
    <p:sldId id="293" r:id="rId5"/>
    <p:sldId id="510" r:id="rId6"/>
    <p:sldId id="511" r:id="rId7"/>
    <p:sldId id="464" r:id="rId8"/>
    <p:sldId id="465" r:id="rId9"/>
    <p:sldId id="521" r:id="rId10"/>
    <p:sldId id="522" r:id="rId11"/>
    <p:sldId id="530" r:id="rId12"/>
    <p:sldId id="531" r:id="rId13"/>
    <p:sldId id="532" r:id="rId14"/>
    <p:sldId id="468" r:id="rId15"/>
    <p:sldId id="533" r:id="rId16"/>
    <p:sldId id="497" r:id="rId17"/>
    <p:sldId id="534" r:id="rId18"/>
    <p:sldId id="496" r:id="rId19"/>
    <p:sldId id="469" r:id="rId20"/>
    <p:sldId id="540" r:id="rId21"/>
    <p:sldId id="557" r:id="rId22"/>
    <p:sldId id="582" r:id="rId23"/>
    <p:sldId id="584" r:id="rId24"/>
    <p:sldId id="542" r:id="rId25"/>
    <p:sldId id="560" r:id="rId26"/>
    <p:sldId id="561" r:id="rId27"/>
    <p:sldId id="562" r:id="rId28"/>
    <p:sldId id="590" r:id="rId29"/>
    <p:sldId id="564" r:id="rId30"/>
    <p:sldId id="583" r:id="rId31"/>
    <p:sldId id="565" r:id="rId32"/>
    <p:sldId id="566" r:id="rId33"/>
    <p:sldId id="567" r:id="rId34"/>
    <p:sldId id="568" r:id="rId35"/>
    <p:sldId id="569" r:id="rId36"/>
    <p:sldId id="570" r:id="rId37"/>
    <p:sldId id="571" r:id="rId38"/>
    <p:sldId id="572" r:id="rId39"/>
    <p:sldId id="573" r:id="rId40"/>
    <p:sldId id="574" r:id="rId41"/>
    <p:sldId id="575" r:id="rId42"/>
    <p:sldId id="576" r:id="rId43"/>
    <p:sldId id="577" r:id="rId44"/>
    <p:sldId id="578" r:id="rId45"/>
    <p:sldId id="579" r:id="rId46"/>
    <p:sldId id="600" r:id="rId47"/>
    <p:sldId id="581" r:id="rId48"/>
  </p:sldIdLst>
  <p:sldSz cx="9144000" cy="6858000" type="screen4x3"/>
  <p:notesSz cx="7102475" cy="9369425"/>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Default Section" id="{53737C32-9584-4271-8C47-80C649FDFBE2}">
          <p14:sldIdLst>
            <p14:sldId id="462"/>
            <p14:sldId id="260"/>
            <p14:sldId id="463"/>
            <p14:sldId id="293"/>
            <p14:sldId id="510"/>
            <p14:sldId id="511"/>
            <p14:sldId id="464"/>
            <p14:sldId id="465"/>
            <p14:sldId id="521"/>
            <p14:sldId id="522"/>
            <p14:sldId id="530"/>
            <p14:sldId id="531"/>
            <p14:sldId id="532"/>
            <p14:sldId id="468"/>
            <p14:sldId id="533"/>
            <p14:sldId id="497"/>
            <p14:sldId id="534"/>
            <p14:sldId id="496"/>
            <p14:sldId id="469"/>
            <p14:sldId id="540"/>
            <p14:sldId id="557"/>
            <p14:sldId id="582"/>
            <p14:sldId id="584"/>
            <p14:sldId id="542"/>
            <p14:sldId id="560"/>
            <p14:sldId id="561"/>
            <p14:sldId id="562"/>
            <p14:sldId id="590"/>
            <p14:sldId id="564"/>
            <p14:sldId id="583"/>
            <p14:sldId id="565"/>
            <p14:sldId id="566"/>
            <p14:sldId id="567"/>
            <p14:sldId id="568"/>
            <p14:sldId id="569"/>
            <p14:sldId id="570"/>
            <p14:sldId id="571"/>
            <p14:sldId id="572"/>
            <p14:sldId id="573"/>
            <p14:sldId id="574"/>
            <p14:sldId id="575"/>
            <p14:sldId id="576"/>
            <p14:sldId id="577"/>
            <p14:sldId id="578"/>
            <p14:sldId id="579"/>
            <p14:sldId id="600"/>
            <p14:sldId id="58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112"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0A0A"/>
    <a:srgbClr val="CCFFCC"/>
    <a:srgbClr val="CCECFF"/>
    <a:srgbClr val="CCFFFF"/>
    <a:srgbClr val="FFFFCC"/>
    <a:srgbClr val="FFFF66"/>
    <a:srgbClr val="4FC0F3"/>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929" autoAdjust="0"/>
    <p:restoredTop sz="37517" autoAdjust="0"/>
  </p:normalViewPr>
  <p:slideViewPr>
    <p:cSldViewPr>
      <p:cViewPr varScale="1">
        <p:scale>
          <a:sx n="25" d="100"/>
          <a:sy n="25" d="100"/>
        </p:scale>
        <p:origin x="2140" y="16"/>
      </p:cViewPr>
      <p:guideLst>
        <p:guide orient="horz" pos="2160"/>
        <p:guide pos="2880"/>
      </p:guideLst>
    </p:cSldViewPr>
  </p:slideViewPr>
  <p:outlineViewPr>
    <p:cViewPr>
      <p:scale>
        <a:sx n="33" d="100"/>
        <a:sy n="33" d="100"/>
      </p:scale>
      <p:origin x="0" y="-13404"/>
    </p:cViewPr>
  </p:outlineViewPr>
  <p:notesTextViewPr>
    <p:cViewPr>
      <p:scale>
        <a:sx n="125" d="100"/>
        <a:sy n="125"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8/10/relationships/authors" Target="authors.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s>
</file>

<file path=ppt/comments/modernComment_22D_AD78C3CC.xml><?xml version="1.0" encoding="utf-8"?>
<p188:cmLst xmlns:a="http://schemas.openxmlformats.org/drawingml/2006/main" xmlns:r="http://schemas.openxmlformats.org/officeDocument/2006/relationships" xmlns:p188="http://schemas.microsoft.com/office/powerpoint/2018/8/main">
  <p188:cm id="{B2FFBD7C-3EC6-413F-8F3A-20B00F3C7C96}" authorId="{00000000-0000-0000-0000-000000000000}" status="resolved" created="2023-09-06T20:55:10.557">
    <ac:deMkLst xmlns:ac="http://schemas.microsoft.com/office/drawing/2013/main/command">
      <pc:docMk xmlns:pc="http://schemas.microsoft.com/office/powerpoint/2013/main/command"/>
      <pc:sldMk xmlns:pc="http://schemas.microsoft.com/office/powerpoint/2013/main/command" cId="2910372812" sldId="557"/>
      <ac:picMk id="6" creationId="{C3707F23-3F7E-24E9-112A-CC5B7713BBD8}"/>
    </ac:deMkLst>
    <p188:txBody>
      <a:bodyPr/>
      <a:lstStyle/>
      <a:p>
        <a:r>
          <a:rPr lang="en-US"/>
          <a:t>Blurry snapshot</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B473E685-A794-4ABF-857A-20E92FF3FE63}"/>
              </a:ext>
            </a:extLst>
          </p:cNvPr>
          <p:cNvSpPr>
            <a:spLocks noGrp="1" noChangeArrowheads="1"/>
          </p:cNvSpPr>
          <p:nvPr>
            <p:ph type="hdr" sz="quarter"/>
          </p:nvPr>
        </p:nvSpPr>
        <p:spPr bwMode="auto">
          <a:xfrm>
            <a:off x="0" y="0"/>
            <a:ext cx="3077633" cy="468152"/>
          </a:xfrm>
          <a:prstGeom prst="rect">
            <a:avLst/>
          </a:prstGeom>
          <a:noFill/>
          <a:ln w="9525">
            <a:noFill/>
            <a:miter lim="800000"/>
            <a:headEnd/>
            <a:tailEnd/>
          </a:ln>
          <a:effectLst/>
        </p:spPr>
        <p:txBody>
          <a:bodyPr vert="horz" wrap="square" lIns="92429" tIns="46215" rIns="92429" bIns="46215" numCol="1" anchor="t" anchorCtr="0" compatLnSpc="1">
            <a:prstTxWarp prst="textNoShape">
              <a:avLst/>
            </a:prstTxWarp>
          </a:bodyPr>
          <a:lstStyle>
            <a:lvl1pPr defTabSz="923774" eaLnBrk="1" hangingPunct="1">
              <a:defRPr sz="1200">
                <a:latin typeface="Arial" charset="0"/>
              </a:defRPr>
            </a:lvl1pPr>
          </a:lstStyle>
          <a:p>
            <a:pPr>
              <a:defRPr/>
            </a:pPr>
            <a:endParaRPr lang="en-US"/>
          </a:p>
        </p:txBody>
      </p:sp>
      <p:sp>
        <p:nvSpPr>
          <p:cNvPr id="83971" name="Rectangle 3">
            <a:extLst>
              <a:ext uri="{FF2B5EF4-FFF2-40B4-BE49-F238E27FC236}">
                <a16:creationId xmlns:a16="http://schemas.microsoft.com/office/drawing/2014/main" id="{5EFD1818-0134-40EB-B9A1-4A3077880259}"/>
              </a:ext>
            </a:extLst>
          </p:cNvPr>
          <p:cNvSpPr>
            <a:spLocks noGrp="1" noChangeArrowheads="1"/>
          </p:cNvSpPr>
          <p:nvPr>
            <p:ph type="dt" sz="quarter" idx="1"/>
          </p:nvPr>
        </p:nvSpPr>
        <p:spPr bwMode="auto">
          <a:xfrm>
            <a:off x="4023237" y="0"/>
            <a:ext cx="3077633" cy="468152"/>
          </a:xfrm>
          <a:prstGeom prst="rect">
            <a:avLst/>
          </a:prstGeom>
          <a:noFill/>
          <a:ln w="9525">
            <a:noFill/>
            <a:miter lim="800000"/>
            <a:headEnd/>
            <a:tailEnd/>
          </a:ln>
          <a:effectLst/>
        </p:spPr>
        <p:txBody>
          <a:bodyPr vert="horz" wrap="square" lIns="92429" tIns="46215" rIns="92429" bIns="46215" numCol="1" anchor="t" anchorCtr="0" compatLnSpc="1">
            <a:prstTxWarp prst="textNoShape">
              <a:avLst/>
            </a:prstTxWarp>
          </a:bodyPr>
          <a:lstStyle>
            <a:lvl1pPr algn="r" defTabSz="923774" eaLnBrk="1" hangingPunct="1">
              <a:defRPr sz="1200">
                <a:latin typeface="Arial" charset="0"/>
              </a:defRPr>
            </a:lvl1pPr>
          </a:lstStyle>
          <a:p>
            <a:pPr>
              <a:defRPr/>
            </a:pPr>
            <a:endParaRPr lang="en-US"/>
          </a:p>
        </p:txBody>
      </p:sp>
      <p:sp>
        <p:nvSpPr>
          <p:cNvPr id="83972" name="Rectangle 4">
            <a:extLst>
              <a:ext uri="{FF2B5EF4-FFF2-40B4-BE49-F238E27FC236}">
                <a16:creationId xmlns:a16="http://schemas.microsoft.com/office/drawing/2014/main" id="{76DE376C-1C99-4AEF-99EE-7FACC0DBE8E7}"/>
              </a:ext>
            </a:extLst>
          </p:cNvPr>
          <p:cNvSpPr>
            <a:spLocks noGrp="1" noChangeArrowheads="1"/>
          </p:cNvSpPr>
          <p:nvPr>
            <p:ph type="ftr" sz="quarter" idx="2"/>
          </p:nvPr>
        </p:nvSpPr>
        <p:spPr bwMode="auto">
          <a:xfrm>
            <a:off x="0" y="8899676"/>
            <a:ext cx="3077633" cy="468152"/>
          </a:xfrm>
          <a:prstGeom prst="rect">
            <a:avLst/>
          </a:prstGeom>
          <a:noFill/>
          <a:ln w="9525">
            <a:noFill/>
            <a:miter lim="800000"/>
            <a:headEnd/>
            <a:tailEnd/>
          </a:ln>
          <a:effectLst/>
        </p:spPr>
        <p:txBody>
          <a:bodyPr vert="horz" wrap="square" lIns="92429" tIns="46215" rIns="92429" bIns="46215" numCol="1" anchor="b" anchorCtr="0" compatLnSpc="1">
            <a:prstTxWarp prst="textNoShape">
              <a:avLst/>
            </a:prstTxWarp>
          </a:bodyPr>
          <a:lstStyle>
            <a:lvl1pPr defTabSz="923774" eaLnBrk="1" hangingPunct="1">
              <a:defRPr sz="1200">
                <a:latin typeface="Arial" charset="0"/>
              </a:defRPr>
            </a:lvl1pPr>
          </a:lstStyle>
          <a:p>
            <a:pPr>
              <a:defRPr/>
            </a:pPr>
            <a:endParaRPr lang="en-US"/>
          </a:p>
        </p:txBody>
      </p:sp>
      <p:sp>
        <p:nvSpPr>
          <p:cNvPr id="83973" name="Rectangle 5">
            <a:extLst>
              <a:ext uri="{FF2B5EF4-FFF2-40B4-BE49-F238E27FC236}">
                <a16:creationId xmlns:a16="http://schemas.microsoft.com/office/drawing/2014/main" id="{77E37FB0-4AB0-4501-9CB3-A23775A10579}"/>
              </a:ext>
            </a:extLst>
          </p:cNvPr>
          <p:cNvSpPr>
            <a:spLocks noGrp="1" noChangeArrowheads="1"/>
          </p:cNvSpPr>
          <p:nvPr>
            <p:ph type="sldNum" sz="quarter" idx="3"/>
          </p:nvPr>
        </p:nvSpPr>
        <p:spPr bwMode="auto">
          <a:xfrm>
            <a:off x="4023237" y="8899676"/>
            <a:ext cx="3077633" cy="468152"/>
          </a:xfrm>
          <a:prstGeom prst="rect">
            <a:avLst/>
          </a:prstGeom>
          <a:noFill/>
          <a:ln w="9525">
            <a:noFill/>
            <a:miter lim="800000"/>
            <a:headEnd/>
            <a:tailEnd/>
          </a:ln>
          <a:effectLst/>
        </p:spPr>
        <p:txBody>
          <a:bodyPr vert="horz" wrap="square" lIns="92429" tIns="46215" rIns="92429" bIns="46215" numCol="1" anchor="b" anchorCtr="0" compatLnSpc="1">
            <a:prstTxWarp prst="textNoShape">
              <a:avLst/>
            </a:prstTxWarp>
          </a:bodyPr>
          <a:lstStyle>
            <a:lvl1pPr algn="r" defTabSz="923774" eaLnBrk="1" hangingPunct="1">
              <a:defRPr sz="1200"/>
            </a:lvl1pPr>
          </a:lstStyle>
          <a:p>
            <a:pPr>
              <a:defRPr/>
            </a:pPr>
            <a:fld id="{550E43BB-1E75-4C9D-9BF6-12A152D78834}" type="slidenum">
              <a:rPr lang="en-US" altLang="en-US"/>
              <a:pPr>
                <a:defRPr/>
              </a:pPr>
              <a:t>‹#›</a:t>
            </a:fld>
            <a:endParaRPr lang="en-US" altLang="en-US"/>
          </a:p>
        </p:txBody>
      </p:sp>
    </p:spTree>
    <p:extLst>
      <p:ext uri="{BB962C8B-B14F-4D97-AF65-F5344CB8AC3E}">
        <p14:creationId xmlns:p14="http://schemas.microsoft.com/office/powerpoint/2010/main" val="15074697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F553B5AA-BABD-4184-B0B5-D9C4C479A96E}"/>
              </a:ext>
            </a:extLst>
          </p:cNvPr>
          <p:cNvSpPr>
            <a:spLocks noGrp="1" noChangeArrowheads="1"/>
          </p:cNvSpPr>
          <p:nvPr>
            <p:ph type="hdr" sz="quarter"/>
          </p:nvPr>
        </p:nvSpPr>
        <p:spPr bwMode="auto">
          <a:xfrm>
            <a:off x="0" y="0"/>
            <a:ext cx="3077633" cy="468152"/>
          </a:xfrm>
          <a:prstGeom prst="rect">
            <a:avLst/>
          </a:prstGeom>
          <a:noFill/>
          <a:ln w="9525">
            <a:noFill/>
            <a:miter lim="800000"/>
            <a:headEnd/>
            <a:tailEnd/>
          </a:ln>
          <a:effectLst/>
        </p:spPr>
        <p:txBody>
          <a:bodyPr vert="horz" wrap="square" lIns="92429" tIns="46215" rIns="92429" bIns="46215" numCol="1" anchor="t" anchorCtr="0" compatLnSpc="1">
            <a:prstTxWarp prst="textNoShape">
              <a:avLst/>
            </a:prstTxWarp>
          </a:bodyPr>
          <a:lstStyle>
            <a:lvl1pPr defTabSz="923774" eaLnBrk="1" hangingPunct="1">
              <a:defRPr sz="1200">
                <a:latin typeface="Arial" charset="0"/>
              </a:defRPr>
            </a:lvl1pPr>
          </a:lstStyle>
          <a:p>
            <a:pPr>
              <a:defRPr/>
            </a:pPr>
            <a:endParaRPr lang="en-US"/>
          </a:p>
        </p:txBody>
      </p:sp>
      <p:sp>
        <p:nvSpPr>
          <p:cNvPr id="21507" name="Rectangle 3">
            <a:extLst>
              <a:ext uri="{FF2B5EF4-FFF2-40B4-BE49-F238E27FC236}">
                <a16:creationId xmlns:a16="http://schemas.microsoft.com/office/drawing/2014/main" id="{C19E2342-F3F6-47DC-B718-7508AB14DE69}"/>
              </a:ext>
            </a:extLst>
          </p:cNvPr>
          <p:cNvSpPr>
            <a:spLocks noGrp="1" noChangeArrowheads="1"/>
          </p:cNvSpPr>
          <p:nvPr>
            <p:ph type="dt" idx="1"/>
          </p:nvPr>
        </p:nvSpPr>
        <p:spPr bwMode="auto">
          <a:xfrm>
            <a:off x="4023237" y="0"/>
            <a:ext cx="3077633" cy="468152"/>
          </a:xfrm>
          <a:prstGeom prst="rect">
            <a:avLst/>
          </a:prstGeom>
          <a:noFill/>
          <a:ln w="9525">
            <a:noFill/>
            <a:miter lim="800000"/>
            <a:headEnd/>
            <a:tailEnd/>
          </a:ln>
          <a:effectLst/>
        </p:spPr>
        <p:txBody>
          <a:bodyPr vert="horz" wrap="square" lIns="92429" tIns="46215" rIns="92429" bIns="46215" numCol="1" anchor="t" anchorCtr="0" compatLnSpc="1">
            <a:prstTxWarp prst="textNoShape">
              <a:avLst/>
            </a:prstTxWarp>
          </a:bodyPr>
          <a:lstStyle>
            <a:lvl1pPr algn="r" defTabSz="923774" eaLnBrk="1" hangingPunct="1">
              <a:defRPr sz="1200">
                <a:latin typeface="Arial" charset="0"/>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1209675" y="703263"/>
            <a:ext cx="4683125" cy="35131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9" name="Rectangle 5">
            <a:extLst>
              <a:ext uri="{FF2B5EF4-FFF2-40B4-BE49-F238E27FC236}">
                <a16:creationId xmlns:a16="http://schemas.microsoft.com/office/drawing/2014/main" id="{3BA976BE-B20C-4160-A24D-1D2CF77C8240}"/>
              </a:ext>
            </a:extLst>
          </p:cNvPr>
          <p:cNvSpPr>
            <a:spLocks noGrp="1" noChangeArrowheads="1"/>
          </p:cNvSpPr>
          <p:nvPr>
            <p:ph type="body" sz="quarter" idx="3"/>
          </p:nvPr>
        </p:nvSpPr>
        <p:spPr bwMode="auto">
          <a:xfrm>
            <a:off x="709606" y="4451436"/>
            <a:ext cx="5683264" cy="4214963"/>
          </a:xfrm>
          <a:prstGeom prst="rect">
            <a:avLst/>
          </a:prstGeom>
          <a:noFill/>
          <a:ln w="9525">
            <a:noFill/>
            <a:miter lim="800000"/>
            <a:headEnd/>
            <a:tailEnd/>
          </a:ln>
          <a:effectLst/>
        </p:spPr>
        <p:txBody>
          <a:bodyPr vert="horz" wrap="square" lIns="92429" tIns="46215" rIns="92429" bIns="4621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510" name="Rectangle 6">
            <a:extLst>
              <a:ext uri="{FF2B5EF4-FFF2-40B4-BE49-F238E27FC236}">
                <a16:creationId xmlns:a16="http://schemas.microsoft.com/office/drawing/2014/main" id="{AD0250FF-B9C4-4810-8D2C-7F6151250690}"/>
              </a:ext>
            </a:extLst>
          </p:cNvPr>
          <p:cNvSpPr>
            <a:spLocks noGrp="1" noChangeArrowheads="1"/>
          </p:cNvSpPr>
          <p:nvPr>
            <p:ph type="ftr" sz="quarter" idx="4"/>
          </p:nvPr>
        </p:nvSpPr>
        <p:spPr bwMode="auto">
          <a:xfrm>
            <a:off x="0" y="8899676"/>
            <a:ext cx="3077633" cy="468152"/>
          </a:xfrm>
          <a:prstGeom prst="rect">
            <a:avLst/>
          </a:prstGeom>
          <a:noFill/>
          <a:ln w="9525">
            <a:noFill/>
            <a:miter lim="800000"/>
            <a:headEnd/>
            <a:tailEnd/>
          </a:ln>
          <a:effectLst/>
        </p:spPr>
        <p:txBody>
          <a:bodyPr vert="horz" wrap="square" lIns="92429" tIns="46215" rIns="92429" bIns="46215" numCol="1" anchor="b" anchorCtr="0" compatLnSpc="1">
            <a:prstTxWarp prst="textNoShape">
              <a:avLst/>
            </a:prstTxWarp>
          </a:bodyPr>
          <a:lstStyle>
            <a:lvl1pPr defTabSz="923774" eaLnBrk="1" hangingPunct="1">
              <a:defRPr sz="1200">
                <a:latin typeface="Arial" charset="0"/>
              </a:defRPr>
            </a:lvl1pPr>
          </a:lstStyle>
          <a:p>
            <a:pPr>
              <a:defRPr/>
            </a:pPr>
            <a:endParaRPr lang="en-US"/>
          </a:p>
        </p:txBody>
      </p:sp>
      <p:sp>
        <p:nvSpPr>
          <p:cNvPr id="21511" name="Rectangle 7">
            <a:extLst>
              <a:ext uri="{FF2B5EF4-FFF2-40B4-BE49-F238E27FC236}">
                <a16:creationId xmlns:a16="http://schemas.microsoft.com/office/drawing/2014/main" id="{5B4352FB-312E-4D21-8A8D-A958FA11A24D}"/>
              </a:ext>
            </a:extLst>
          </p:cNvPr>
          <p:cNvSpPr>
            <a:spLocks noGrp="1" noChangeArrowheads="1"/>
          </p:cNvSpPr>
          <p:nvPr>
            <p:ph type="sldNum" sz="quarter" idx="5"/>
          </p:nvPr>
        </p:nvSpPr>
        <p:spPr bwMode="auto">
          <a:xfrm>
            <a:off x="4023237" y="8899676"/>
            <a:ext cx="3077633" cy="468152"/>
          </a:xfrm>
          <a:prstGeom prst="rect">
            <a:avLst/>
          </a:prstGeom>
          <a:noFill/>
          <a:ln w="9525">
            <a:noFill/>
            <a:miter lim="800000"/>
            <a:headEnd/>
            <a:tailEnd/>
          </a:ln>
          <a:effectLst/>
        </p:spPr>
        <p:txBody>
          <a:bodyPr vert="horz" wrap="square" lIns="92429" tIns="46215" rIns="92429" bIns="46215" numCol="1" anchor="b" anchorCtr="0" compatLnSpc="1">
            <a:prstTxWarp prst="textNoShape">
              <a:avLst/>
            </a:prstTxWarp>
          </a:bodyPr>
          <a:lstStyle>
            <a:lvl1pPr algn="r" defTabSz="923774" eaLnBrk="1" hangingPunct="1">
              <a:defRPr sz="1200"/>
            </a:lvl1pPr>
          </a:lstStyle>
          <a:p>
            <a:pPr>
              <a:defRPr/>
            </a:pPr>
            <a:fld id="{1C17D4B4-4AD0-46C8-AA84-A7E0F2E57EE2}" type="slidenum">
              <a:rPr lang="en-US" altLang="en-US"/>
              <a:pPr>
                <a:defRPr/>
              </a:pPr>
              <a:t>‹#›</a:t>
            </a:fld>
            <a:endParaRPr lang="en-US" altLang="en-US"/>
          </a:p>
        </p:txBody>
      </p:sp>
    </p:spTree>
    <p:extLst>
      <p:ext uri="{BB962C8B-B14F-4D97-AF65-F5344CB8AC3E}">
        <p14:creationId xmlns:p14="http://schemas.microsoft.com/office/powerpoint/2010/main" val="13528741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myshbpga.adp.co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my name is Cheryl Rennie.  I am a Lead Project &amp; Program Manager at ADP responsible for supporting SHBP Benefits Administration.  I’m here today to present information to SHBP retirees regarding the SHBP Enrollment Portal that will used during this year’s Retiree Option Change Period.  The sharing of this information is intended to answer any questions you may have about navigating within the Enrollment Portal and possibly even eliminate the need to contact SHBP Member Services.    Let’s get started….</a:t>
            </a:r>
          </a:p>
        </p:txBody>
      </p:sp>
      <p:sp>
        <p:nvSpPr>
          <p:cNvPr id="4" name="Slide Number Placeholder 3"/>
          <p:cNvSpPr>
            <a:spLocks noGrp="1"/>
          </p:cNvSpPr>
          <p:nvPr>
            <p:ph type="sldNum" sz="quarter" idx="5"/>
          </p:nvPr>
        </p:nvSpPr>
        <p:spPr/>
        <p:txBody>
          <a:bodyPr/>
          <a:lstStyle/>
          <a:p>
            <a:pPr>
              <a:defRPr/>
            </a:pPr>
            <a:fld id="{1C17D4B4-4AD0-46C8-AA84-A7E0F2E57EE2}" type="slidenum">
              <a:rPr lang="en-US" altLang="en-US" smtClean="0"/>
              <a:pPr>
                <a:defRPr/>
              </a:pPr>
              <a:t>0</a:t>
            </a:fld>
            <a:endParaRPr lang="en-US" altLang="en-US"/>
          </a:p>
        </p:txBody>
      </p:sp>
    </p:spTree>
    <p:extLst>
      <p:ext uri="{BB962C8B-B14F-4D97-AF65-F5344CB8AC3E}">
        <p14:creationId xmlns:p14="http://schemas.microsoft.com/office/powerpoint/2010/main" val="509179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screen where you would enter your first name; last name; SSN, EIN or TIN; and your birth month, day, and year.  If you have questions about what should be entered into each field then hover over the ? Icon.  </a:t>
            </a:r>
          </a:p>
          <a:p>
            <a:endParaRPr lang="en-US" dirty="0"/>
          </a:p>
          <a:p>
            <a:r>
              <a:rPr lang="en-US" dirty="0"/>
              <a:t>Once you’ve entered this information then you’ll be prompted to provide your frequently used email address as well as your mobile number so that you are able to receive account activity information.   </a:t>
            </a:r>
          </a:p>
          <a:p>
            <a:endParaRPr lang="en-US" dirty="0"/>
          </a:p>
          <a:p>
            <a:r>
              <a:rPr lang="en-US" dirty="0"/>
              <a:t>Your account registration is now complete. </a:t>
            </a:r>
          </a:p>
          <a:p>
            <a:endParaRPr lang="en-US" dirty="0"/>
          </a:p>
        </p:txBody>
      </p:sp>
      <p:sp>
        <p:nvSpPr>
          <p:cNvPr id="4" name="Slide Number Placeholder 3"/>
          <p:cNvSpPr>
            <a:spLocks noGrp="1"/>
          </p:cNvSpPr>
          <p:nvPr>
            <p:ph type="sldNum" sz="quarter" idx="5"/>
          </p:nvPr>
        </p:nvSpPr>
        <p:spPr/>
        <p:txBody>
          <a:bodyPr/>
          <a:lstStyle/>
          <a:p>
            <a:pPr>
              <a:defRPr/>
            </a:pPr>
            <a:fld id="{1C17D4B4-4AD0-46C8-AA84-A7E0F2E57EE2}" type="slidenum">
              <a:rPr lang="en-US" altLang="en-US" smtClean="0"/>
              <a:pPr>
                <a:defRPr/>
              </a:pPr>
              <a:t>9</a:t>
            </a:fld>
            <a:endParaRPr lang="en-US" altLang="en-US" dirty="0"/>
          </a:p>
        </p:txBody>
      </p:sp>
    </p:spTree>
    <p:extLst>
      <p:ext uri="{BB962C8B-B14F-4D97-AF65-F5344CB8AC3E}">
        <p14:creationId xmlns:p14="http://schemas.microsoft.com/office/powerpoint/2010/main" val="1330518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latin typeface="Arial"/>
                <a:cs typeface="Arial"/>
              </a:rPr>
              <a:t>If after you enter the information on this screen a message is returned indicating that there is no record of your information then:</a:t>
            </a:r>
          </a:p>
          <a:p>
            <a:pPr marL="342900" indent="-342900">
              <a:buAutoNum type="arabicPeriod"/>
            </a:pPr>
            <a:r>
              <a:rPr lang="en-US" dirty="0">
                <a:latin typeface="Arial"/>
                <a:cs typeface="Arial"/>
              </a:rPr>
              <a:t>Double-check the information entered to confirm its accuracy</a:t>
            </a:r>
          </a:p>
          <a:p>
            <a:pPr marL="342900" indent="-342900">
              <a:buAutoNum type="arabicPeriod"/>
            </a:pPr>
            <a:r>
              <a:rPr lang="en-US" dirty="0">
                <a:latin typeface="Arial"/>
                <a:cs typeface="Arial"/>
              </a:rPr>
              <a:t>If all information is accurate then go to the website address here for guidance on how to proceed.</a:t>
            </a:r>
          </a:p>
          <a:p>
            <a:endParaRPr lang="en-US" dirty="0"/>
          </a:p>
        </p:txBody>
      </p:sp>
      <p:sp>
        <p:nvSpPr>
          <p:cNvPr id="4" name="Slide Number Placeholder 3"/>
          <p:cNvSpPr>
            <a:spLocks noGrp="1"/>
          </p:cNvSpPr>
          <p:nvPr>
            <p:ph type="sldNum" sz="quarter" idx="5"/>
          </p:nvPr>
        </p:nvSpPr>
        <p:spPr/>
        <p:txBody>
          <a:bodyPr/>
          <a:lstStyle/>
          <a:p>
            <a:pPr>
              <a:defRPr/>
            </a:pPr>
            <a:fld id="{1C17D4B4-4AD0-46C8-AA84-A7E0F2E57EE2}" type="slidenum">
              <a:rPr lang="en-US" altLang="en-US" smtClean="0"/>
              <a:pPr>
                <a:defRPr/>
              </a:pPr>
              <a:t>10</a:t>
            </a:fld>
            <a:endParaRPr lang="en-US" altLang="en-US" dirty="0"/>
          </a:p>
        </p:txBody>
      </p:sp>
    </p:spTree>
    <p:extLst>
      <p:ext uri="{BB962C8B-B14F-4D97-AF65-F5344CB8AC3E}">
        <p14:creationId xmlns:p14="http://schemas.microsoft.com/office/powerpoint/2010/main" val="270617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you’ve successfully setup your account, on the login page </a:t>
            </a:r>
            <a:r>
              <a:rPr lang="en-US" b="0" dirty="0"/>
              <a:t>enter your User ID.  You may choose to hover over and then click on the box appearing to the left of the Remember User ID text; however, to ensure your information is protected, DO NOT select this box if you’re using a public computer or a computer that others may be able to access.</a:t>
            </a:r>
          </a:p>
          <a:p>
            <a:endParaRPr lang="en-US" b="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t>If you do not know your User ID, hover over and then click on the Forgot Your User ID link that appears below the Next button.</a:t>
            </a:r>
          </a:p>
          <a:p>
            <a:endParaRPr lang="en-US" b="0" dirty="0"/>
          </a:p>
          <a:p>
            <a:r>
              <a:rPr lang="en-US" b="0" dirty="0"/>
              <a:t>Once you’re User ID has been entered, hover over and then click on the Next button</a:t>
            </a:r>
          </a:p>
          <a:p>
            <a:endParaRPr lang="en-US" b="0" dirty="0"/>
          </a:p>
          <a:p>
            <a:endParaRPr lang="en-US" dirty="0"/>
          </a:p>
        </p:txBody>
      </p:sp>
      <p:sp>
        <p:nvSpPr>
          <p:cNvPr id="4" name="Slide Number Placeholder 3"/>
          <p:cNvSpPr>
            <a:spLocks noGrp="1"/>
          </p:cNvSpPr>
          <p:nvPr>
            <p:ph type="sldNum" sz="quarter" idx="5"/>
          </p:nvPr>
        </p:nvSpPr>
        <p:spPr/>
        <p:txBody>
          <a:bodyPr/>
          <a:lstStyle/>
          <a:p>
            <a:pPr>
              <a:defRPr/>
            </a:pPr>
            <a:fld id="{1C17D4B4-4AD0-46C8-AA84-A7E0F2E57EE2}" type="slidenum">
              <a:rPr lang="en-US" altLang="en-US" smtClean="0"/>
              <a:pPr>
                <a:defRPr/>
              </a:pPr>
              <a:t>11</a:t>
            </a:fld>
            <a:endParaRPr lang="en-US" altLang="en-US" dirty="0"/>
          </a:p>
        </p:txBody>
      </p:sp>
    </p:spTree>
    <p:extLst>
      <p:ext uri="{BB962C8B-B14F-4D97-AF65-F5344CB8AC3E}">
        <p14:creationId xmlns:p14="http://schemas.microsoft.com/office/powerpoint/2010/main" val="269881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You’ll then have a box shown for you to enter your password (and be aware that it expires every 45 days).  If you do not know your current password then select the Forgot Your Password link found below the Sign In button.  </a:t>
            </a:r>
          </a:p>
          <a:p>
            <a:endParaRPr lang="en-US" dirty="0"/>
          </a:p>
          <a:p>
            <a:r>
              <a:rPr lang="en-US" dirty="0"/>
              <a:t>If you’re having trouble logging in then review the information found at the SHBP website address shown here.</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1C17D4B4-4AD0-46C8-AA84-A7E0F2E57EE2}" type="slidenum">
              <a:rPr lang="en-US" altLang="en-US" smtClean="0"/>
              <a:pPr>
                <a:defRPr/>
              </a:pPr>
              <a:t>12</a:t>
            </a:fld>
            <a:endParaRPr lang="en-US" altLang="en-US" dirty="0"/>
          </a:p>
        </p:txBody>
      </p:sp>
    </p:spTree>
    <p:extLst>
      <p:ext uri="{BB962C8B-B14F-4D97-AF65-F5344CB8AC3E}">
        <p14:creationId xmlns:p14="http://schemas.microsoft.com/office/powerpoint/2010/main" val="37151563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p>
            <a:fld id="{2600CC6D-4C41-43ED-BA53-CEC606044FA3}" type="slidenum">
              <a:rPr lang="en-US" smtClean="0"/>
              <a:pPr/>
              <a:t>13</a:t>
            </a:fld>
            <a:endParaRPr lang="en-US" dirty="0"/>
          </a:p>
        </p:txBody>
      </p:sp>
      <p:sp>
        <p:nvSpPr>
          <p:cNvPr id="21506" name="Rectangle 2"/>
          <p:cNvSpPr>
            <a:spLocks noGrp="1" noRot="1" noChangeAspect="1" noChangeArrowheads="1" noTextEdit="1"/>
          </p:cNvSpPr>
          <p:nvPr>
            <p:ph type="sldImg"/>
          </p:nvPr>
        </p:nvSpPr>
        <p:spPr>
          <a:xfrm>
            <a:off x="1208088" y="701675"/>
            <a:ext cx="4686300" cy="3514725"/>
          </a:xfrm>
          <a:ln/>
        </p:spPr>
      </p:sp>
      <p:sp>
        <p:nvSpPr>
          <p:cNvPr id="21507" name="Rectangle 3"/>
          <p:cNvSpPr>
            <a:spLocks noGrp="1" noChangeArrowheads="1"/>
          </p:cNvSpPr>
          <p:nvPr>
            <p:ph type="body" idx="1"/>
          </p:nvPr>
        </p:nvSpPr>
        <p:spPr>
          <a:noFill/>
          <a:ln/>
        </p:spPr>
        <p:txBody>
          <a:bodyPr/>
          <a:lstStyle/>
          <a:p>
            <a:pPr defTabSz="926968">
              <a:defRPr/>
            </a:pPr>
            <a:r>
              <a:rPr lang="en-US" dirty="0"/>
              <a:t>Once you’ve been able to successfully login, you’ll want to review the Benefits Dashboard</a:t>
            </a:r>
          </a:p>
          <a:p>
            <a:pPr defTabSz="926968">
              <a:defRPr/>
            </a:pPr>
            <a:endParaRPr lang="en-US" dirty="0"/>
          </a:p>
        </p:txBody>
      </p:sp>
    </p:spTree>
    <p:extLst>
      <p:ext uri="{BB962C8B-B14F-4D97-AF65-F5344CB8AC3E}">
        <p14:creationId xmlns:p14="http://schemas.microsoft.com/office/powerpoint/2010/main" val="1945563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As shown here, there will be several tiles available to you on the Benefits Dashboard; however, for our discussion today we’ll be spending the majority of our time focusing on the Retiree Option Change Period…</a:t>
            </a:r>
          </a:p>
          <a:p>
            <a:endParaRPr lang="en-US" dirty="0"/>
          </a:p>
        </p:txBody>
      </p:sp>
      <p:sp>
        <p:nvSpPr>
          <p:cNvPr id="4" name="Slide Number Placeholder 3"/>
          <p:cNvSpPr>
            <a:spLocks noGrp="1"/>
          </p:cNvSpPr>
          <p:nvPr>
            <p:ph type="sldNum" sz="quarter" idx="5"/>
          </p:nvPr>
        </p:nvSpPr>
        <p:spPr/>
        <p:txBody>
          <a:bodyPr/>
          <a:lstStyle/>
          <a:p>
            <a:pPr>
              <a:defRPr/>
            </a:pPr>
            <a:fld id="{1C17D4B4-4AD0-46C8-AA84-A7E0F2E57EE2}" type="slidenum">
              <a:rPr lang="en-US" altLang="en-US" smtClean="0"/>
              <a:pPr>
                <a:defRPr/>
              </a:pPr>
              <a:t>14</a:t>
            </a:fld>
            <a:endParaRPr lang="en-US" altLang="en-US" dirty="0"/>
          </a:p>
        </p:txBody>
      </p:sp>
    </p:spTree>
    <p:extLst>
      <p:ext uri="{BB962C8B-B14F-4D97-AF65-F5344CB8AC3E}">
        <p14:creationId xmlns:p14="http://schemas.microsoft.com/office/powerpoint/2010/main" val="58179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make other changes using the tiles found on the Benefits Dashboard.  An example of such a change is when a retiree turns Age 65 – which is an event that is automatically triggered and that will appear in a tile on the Dashboard to allow you to make changes to your coverage.  As stated though, today’s presentation is primarily focused on making your plan selection in the Enrollment Portal during the Retiree Option Change Period.</a:t>
            </a:r>
          </a:p>
        </p:txBody>
      </p:sp>
      <p:sp>
        <p:nvSpPr>
          <p:cNvPr id="4" name="Slide Number Placeholder 3"/>
          <p:cNvSpPr>
            <a:spLocks noGrp="1"/>
          </p:cNvSpPr>
          <p:nvPr>
            <p:ph type="sldNum" sz="quarter" idx="5"/>
          </p:nvPr>
        </p:nvSpPr>
        <p:spPr/>
        <p:txBody>
          <a:bodyPr/>
          <a:lstStyle/>
          <a:p>
            <a:pPr>
              <a:defRPr/>
            </a:pPr>
            <a:fld id="{1C17D4B4-4AD0-46C8-AA84-A7E0F2E57EE2}" type="slidenum">
              <a:rPr lang="en-US" altLang="en-US" smtClean="0"/>
              <a:pPr>
                <a:defRPr/>
              </a:pPr>
              <a:t>15</a:t>
            </a:fld>
            <a:endParaRPr lang="en-US" altLang="en-US"/>
          </a:p>
        </p:txBody>
      </p:sp>
    </p:spTree>
    <p:extLst>
      <p:ext uri="{BB962C8B-B14F-4D97-AF65-F5344CB8AC3E}">
        <p14:creationId xmlns:p14="http://schemas.microsoft.com/office/powerpoint/2010/main" val="1741298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You can expect to see the Open Enrollment/Retiree Option Change Period tile as shown here once the change period opens.  This year the change period will open </a:t>
            </a:r>
            <a:r>
              <a:rPr lang="en-US" sz="1200" kern="0" dirty="0"/>
              <a:t>At </a:t>
            </a:r>
            <a:r>
              <a:rPr lang="en-US" sz="1200" dirty="0"/>
              <a:t>12:00am, October 16th, 2023, allowing you to make your annual plan selection.  This Tile will display until 11:59pm, November 3rd, 2023, the last day of the Retiree Option Change Period.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Should you want to make a change to your benefits for this year’s Retiree Option Change Period, go to the Open Enrollment/Retiree  Option Change Period tile; hover over and then click on the Enroll Now button.</a:t>
            </a:r>
          </a:p>
          <a:p>
            <a:endParaRPr lang="en-US" dirty="0"/>
          </a:p>
        </p:txBody>
      </p:sp>
      <p:sp>
        <p:nvSpPr>
          <p:cNvPr id="4" name="Slide Number Placeholder 3"/>
          <p:cNvSpPr>
            <a:spLocks noGrp="1"/>
          </p:cNvSpPr>
          <p:nvPr>
            <p:ph type="sldNum" sz="quarter" idx="5"/>
          </p:nvPr>
        </p:nvSpPr>
        <p:spPr/>
        <p:txBody>
          <a:bodyPr/>
          <a:lstStyle/>
          <a:p>
            <a:pPr>
              <a:defRPr/>
            </a:pPr>
            <a:fld id="{1C17D4B4-4AD0-46C8-AA84-A7E0F2E57EE2}" type="slidenum">
              <a:rPr lang="en-US" altLang="en-US" smtClean="0"/>
              <a:pPr>
                <a:defRPr/>
              </a:pPr>
              <a:t>16</a:t>
            </a:fld>
            <a:endParaRPr lang="en-US" altLang="en-US" dirty="0"/>
          </a:p>
        </p:txBody>
      </p:sp>
    </p:spTree>
    <p:extLst>
      <p:ext uri="{BB962C8B-B14F-4D97-AF65-F5344CB8AC3E}">
        <p14:creationId xmlns:p14="http://schemas.microsoft.com/office/powerpoint/2010/main" val="36517848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p>
            <a:fld id="{2600CC6D-4C41-43ED-BA53-CEC606044FA3}" type="slidenum">
              <a:rPr lang="en-US" smtClean="0"/>
              <a:pPr/>
              <a:t>17</a:t>
            </a:fld>
            <a:endParaRPr lang="en-US" dirty="0"/>
          </a:p>
        </p:txBody>
      </p:sp>
      <p:sp>
        <p:nvSpPr>
          <p:cNvPr id="21506" name="Rectangle 2"/>
          <p:cNvSpPr>
            <a:spLocks noGrp="1" noRot="1" noChangeAspect="1" noChangeArrowheads="1" noTextEdit="1"/>
          </p:cNvSpPr>
          <p:nvPr>
            <p:ph type="sldImg"/>
          </p:nvPr>
        </p:nvSpPr>
        <p:spPr>
          <a:xfrm>
            <a:off x="1208088" y="701675"/>
            <a:ext cx="4686300" cy="3514725"/>
          </a:xfrm>
          <a:ln/>
        </p:spPr>
      </p:sp>
      <p:sp>
        <p:nvSpPr>
          <p:cNvPr id="21507" name="Rectangle 3"/>
          <p:cNvSpPr>
            <a:spLocks noGrp="1" noChangeArrowheads="1"/>
          </p:cNvSpPr>
          <p:nvPr>
            <p:ph type="body" idx="1"/>
          </p:nvPr>
        </p:nvSpPr>
        <p:spPr>
          <a:noFill/>
          <a:ln/>
        </p:spPr>
        <p:txBody>
          <a:bodyPr/>
          <a:lstStyle/>
          <a:p>
            <a:pPr defTabSz="926968">
              <a:defRPr/>
            </a:pPr>
            <a:r>
              <a:rPr lang="en-US" dirty="0"/>
              <a:t>Now let’s review how you can make your Retiree Option Change Period  election…</a:t>
            </a:r>
          </a:p>
        </p:txBody>
      </p:sp>
    </p:spTree>
    <p:extLst>
      <p:ext uri="{BB962C8B-B14F-4D97-AF65-F5344CB8AC3E}">
        <p14:creationId xmlns:p14="http://schemas.microsoft.com/office/powerpoint/2010/main" val="13285430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first, let’s review some important information about the Retiree Option Change Period….</a:t>
            </a:r>
          </a:p>
          <a:p>
            <a:endParaRPr lang="en-US" dirty="0"/>
          </a:p>
          <a:p>
            <a:pPr marL="0" indent="0">
              <a:buNone/>
            </a:pPr>
            <a:r>
              <a:rPr lang="en-US" sz="2000" dirty="0"/>
              <a:t>During ROCP, Retirees may:</a:t>
            </a:r>
          </a:p>
          <a:p>
            <a:pPr lvl="1"/>
            <a:r>
              <a:rPr lang="en-US" sz="2000" dirty="0"/>
              <a:t>Enroll in any plan option which they are eligible for,</a:t>
            </a:r>
          </a:p>
          <a:p>
            <a:pPr lvl="1"/>
            <a:r>
              <a:rPr lang="en-US" sz="2000" dirty="0"/>
              <a:t>Decrease their tier by terminating their dependent(s) coverage (e.g., changing from “You + Family” to “You + Spouse,” “You + Child,” or “You Only”),  </a:t>
            </a:r>
          </a:p>
          <a:p>
            <a:pPr lvl="1"/>
            <a:r>
              <a:rPr lang="en-US" sz="2000" dirty="0"/>
              <a:t>However, Retirees cannot increase their tier, meaning Retirees cannot add dependents during ROCP.</a:t>
            </a:r>
          </a:p>
          <a:p>
            <a:pPr lvl="1"/>
            <a:endParaRPr lang="en-US" sz="800" dirty="0"/>
          </a:p>
          <a:p>
            <a:pPr marL="0" indent="0">
              <a:buNone/>
            </a:pPr>
            <a:r>
              <a:rPr lang="en-US" sz="2000" b="1" dirty="0">
                <a:solidFill>
                  <a:srgbClr val="FF0000"/>
                </a:solidFill>
              </a:rPr>
              <a:t>I</a:t>
            </a:r>
            <a:r>
              <a:rPr lang="en-US" sz="2000" b="1" kern="0" dirty="0">
                <a:solidFill>
                  <a:srgbClr val="FF0000"/>
                </a:solidFill>
              </a:rPr>
              <a:t>f you’re happy with your current plan option </a:t>
            </a:r>
            <a:r>
              <a:rPr lang="en-US" sz="2000" b="1" u="sng" kern="0" dirty="0">
                <a:solidFill>
                  <a:srgbClr val="FF0000"/>
                </a:solidFill>
              </a:rPr>
              <a:t>and</a:t>
            </a:r>
            <a:r>
              <a:rPr lang="en-US" sz="2000" b="1" kern="0" dirty="0">
                <a:solidFill>
                  <a:srgbClr val="FF0000"/>
                </a:solidFill>
              </a:rPr>
              <a:t> have no changes, please </a:t>
            </a:r>
            <a:r>
              <a:rPr lang="en-US" sz="2000" b="1" u="sng" kern="0" dirty="0">
                <a:solidFill>
                  <a:srgbClr val="FF0000"/>
                </a:solidFill>
              </a:rPr>
              <a:t>do not </a:t>
            </a:r>
            <a:r>
              <a:rPr lang="en-US" sz="2000" b="1" kern="0" dirty="0">
                <a:solidFill>
                  <a:srgbClr val="FF0000"/>
                </a:solidFill>
              </a:rPr>
              <a:t>take any action for this year’s ROCP. </a:t>
            </a:r>
            <a:r>
              <a:rPr lang="en-US" sz="2000" dirty="0"/>
              <a:t>Everything will carry over to the 2024 Plan Year, unless you:</a:t>
            </a:r>
          </a:p>
          <a:p>
            <a:pPr lvl="1"/>
            <a:r>
              <a:rPr lang="en-US" sz="2000" dirty="0">
                <a:solidFill>
                  <a:srgbClr val="FF0000"/>
                </a:solidFill>
              </a:rPr>
              <a:t>Fail to make your premium payments and your coverage is terminated; and/or</a:t>
            </a:r>
          </a:p>
          <a:p>
            <a:pPr lvl="1"/>
            <a:r>
              <a:rPr lang="en-US" sz="2000" dirty="0">
                <a:solidFill>
                  <a:srgbClr val="FF0000"/>
                </a:solidFill>
              </a:rPr>
              <a:t>Fail to maintain valid Medicare information if you are currently enrolled in a SHBP Medicare Advantage Plan Option and the Centers for Medicare and Medicaid Services (CMS) terminates your coverage.</a:t>
            </a:r>
          </a:p>
          <a:p>
            <a:endParaRPr lang="en-US" dirty="0"/>
          </a:p>
          <a:p>
            <a:r>
              <a:rPr lang="en-US" dirty="0"/>
              <a:t>Now let’s take a look at how you would make your plan selection should you want to make a change to your benefits.</a:t>
            </a:r>
          </a:p>
        </p:txBody>
      </p:sp>
      <p:sp>
        <p:nvSpPr>
          <p:cNvPr id="4" name="Slide Number Placeholder 3"/>
          <p:cNvSpPr>
            <a:spLocks noGrp="1"/>
          </p:cNvSpPr>
          <p:nvPr>
            <p:ph type="sldNum" sz="quarter" idx="5"/>
          </p:nvPr>
        </p:nvSpPr>
        <p:spPr/>
        <p:txBody>
          <a:bodyPr/>
          <a:lstStyle/>
          <a:p>
            <a:pPr>
              <a:defRPr/>
            </a:pPr>
            <a:fld id="{1C17D4B4-4AD0-46C8-AA84-A7E0F2E57EE2}" type="slidenum">
              <a:rPr lang="en-US" altLang="en-US" smtClean="0"/>
              <a:pPr>
                <a:defRPr/>
              </a:pPr>
              <a:t>18</a:t>
            </a:fld>
            <a:endParaRPr lang="en-US" altLang="en-US"/>
          </a:p>
        </p:txBody>
      </p:sp>
    </p:spTree>
    <p:extLst>
      <p:ext uri="{BB962C8B-B14F-4D97-AF65-F5344CB8AC3E}">
        <p14:creationId xmlns:p14="http://schemas.microsoft.com/office/powerpoint/2010/main" val="517366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Tx/>
              <a:buNone/>
            </a:pPr>
            <a:r>
              <a:rPr lang="en-US" dirty="0"/>
              <a:t>But first, let’s share the Mission of the GA Department of Community Health.  Its mission is, as shown here,  to provide </a:t>
            </a:r>
            <a:r>
              <a:rPr lang="en-US" altLang="en-US" sz="1200" dirty="0">
                <a:solidFill>
                  <a:schemeClr val="bg1"/>
                </a:solidFill>
              </a:rPr>
              <a:t>access to affordable, quality health care to Georgians through effective planning, purchasing, and oversight.</a:t>
            </a:r>
          </a:p>
          <a:p>
            <a:pPr algn="l" eaLnBrk="1" hangingPunct="1">
              <a:buFontTx/>
              <a:buNone/>
            </a:pPr>
            <a:endParaRPr lang="en-US" altLang="en-US" sz="1100" b="1" i="1" dirty="0">
              <a:solidFill>
                <a:schemeClr val="bg1"/>
              </a:solidFill>
            </a:endParaRPr>
          </a:p>
          <a:p>
            <a:pPr algn="l" eaLnBrk="1" hangingPunct="1">
              <a:buFontTx/>
              <a:buNone/>
            </a:pPr>
            <a:r>
              <a:rPr lang="en-US" altLang="en-US" sz="1200" b="1" i="1" dirty="0">
                <a:solidFill>
                  <a:schemeClr val="bg1"/>
                </a:solidFill>
              </a:rPr>
              <a:t>We are dedicated to A Healthy Georgia.</a:t>
            </a:r>
          </a:p>
          <a:p>
            <a:pPr algn="l" eaLnBrk="1" hangingPunct="1">
              <a:buFontTx/>
              <a:buNone/>
            </a:pPr>
            <a:endParaRPr lang="en-US" altLang="en-US" sz="1200" b="1" i="1" dirty="0">
              <a:solidFill>
                <a:schemeClr val="bg1"/>
              </a:solidFill>
            </a:endParaRPr>
          </a:p>
          <a:p>
            <a:pPr algn="l"/>
            <a:r>
              <a:rPr lang="en-US" dirty="0"/>
              <a:t>Now let’s review more details as to why we are here today.</a:t>
            </a:r>
          </a:p>
        </p:txBody>
      </p:sp>
      <p:sp>
        <p:nvSpPr>
          <p:cNvPr id="4" name="Slide Number Placeholder 3"/>
          <p:cNvSpPr>
            <a:spLocks noGrp="1"/>
          </p:cNvSpPr>
          <p:nvPr>
            <p:ph type="sldNum" sz="quarter" idx="5"/>
          </p:nvPr>
        </p:nvSpPr>
        <p:spPr/>
        <p:txBody>
          <a:bodyPr/>
          <a:lstStyle/>
          <a:p>
            <a:pPr>
              <a:defRPr/>
            </a:pPr>
            <a:fld id="{1C17D4B4-4AD0-46C8-AA84-A7E0F2E57EE2}" type="slidenum">
              <a:rPr lang="en-US" altLang="en-US" smtClean="0"/>
              <a:pPr>
                <a:defRPr/>
              </a:pPr>
              <a:t>1</a:t>
            </a:fld>
            <a:endParaRPr lang="en-US" altLang="en-US"/>
          </a:p>
        </p:txBody>
      </p:sp>
    </p:spTree>
    <p:extLst>
      <p:ext uri="{BB962C8B-B14F-4D97-AF65-F5344CB8AC3E}">
        <p14:creationId xmlns:p14="http://schemas.microsoft.com/office/powerpoint/2010/main" val="20877719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lvl="1"/>
            <a:r>
              <a:rPr lang="en-US" dirty="0"/>
              <a:t>Some important points to remember are that:</a:t>
            </a:r>
          </a:p>
          <a:p>
            <a:pPr lvl="1"/>
            <a:endParaRPr lang="en-US" sz="1200" dirty="0"/>
          </a:p>
          <a:p>
            <a:pPr lvl="1"/>
            <a:r>
              <a:rPr lang="en-US" sz="1200" dirty="0"/>
              <a:t>If you are a former Retiree who is not currently enrolled in SHBP Retiree Coverage or if your coverage has been terminated due to non-payment for any reason, you will not be able to enroll in Coverage unless you return to work in a benefits eligible position with an SHBP Employing Entity.</a:t>
            </a:r>
          </a:p>
          <a:p>
            <a:pPr lvl="1"/>
            <a:endParaRPr lang="en-US" sz="1200" dirty="0"/>
          </a:p>
          <a:p>
            <a:pPr lvl="1"/>
            <a:r>
              <a:rPr lang="en-US" sz="1200" dirty="0"/>
              <a:t>If you elect coverage, but your coverage is later terminated for any reason, your election will not take effect or will be removed. </a:t>
            </a:r>
          </a:p>
          <a:p>
            <a:pPr lvl="1"/>
            <a:endParaRPr lang="en-US" sz="1200" dirty="0"/>
          </a:p>
          <a:p>
            <a:pPr lvl="1"/>
            <a:r>
              <a:rPr lang="en-US" sz="1200" dirty="0"/>
              <a:t>If you believe an error has occurred, you may contact SHBP Member Services at 800-610-1863 for additional information.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a:defRPr/>
            </a:pPr>
            <a:fld id="{1C17D4B4-4AD0-46C8-AA84-A7E0F2E57EE2}" type="slidenum">
              <a:rPr lang="en-US" altLang="en-US" smtClean="0"/>
              <a:pPr>
                <a:defRPr/>
              </a:pPr>
              <a:t>19</a:t>
            </a:fld>
            <a:endParaRPr lang="en-US" altLang="en-US" dirty="0"/>
          </a:p>
        </p:txBody>
      </p:sp>
    </p:spTree>
    <p:extLst>
      <p:ext uri="{BB962C8B-B14F-4D97-AF65-F5344CB8AC3E}">
        <p14:creationId xmlns:p14="http://schemas.microsoft.com/office/powerpoint/2010/main" val="7860601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Prior to making your plan selection, you’ll want to review the information carefully for the Tobacco Surcharge survey.  Please note that if you previously declared your tobacco usage, this page will not be automatically presented to you.</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Once you’ve reviewed the information you can respond to the question by hovering over and then clicking the Yes or No radio button to reflect your response to it. Something that you need to know about the tobacco Surcharge is that it is $80 per member per month –regardless of how many individuals in the family use Tobacco.</a:t>
            </a:r>
          </a:p>
          <a:p>
            <a:endParaRPr lang="en-US" dirty="0"/>
          </a:p>
        </p:txBody>
      </p:sp>
      <p:sp>
        <p:nvSpPr>
          <p:cNvPr id="4" name="Slide Number Placeholder 3"/>
          <p:cNvSpPr>
            <a:spLocks noGrp="1"/>
          </p:cNvSpPr>
          <p:nvPr>
            <p:ph type="sldNum" sz="quarter" idx="5"/>
          </p:nvPr>
        </p:nvSpPr>
        <p:spPr/>
        <p:txBody>
          <a:bodyPr/>
          <a:lstStyle/>
          <a:p>
            <a:pPr>
              <a:defRPr/>
            </a:pPr>
            <a:fld id="{1C17D4B4-4AD0-46C8-AA84-A7E0F2E57EE2}" type="slidenum">
              <a:rPr lang="en-US" altLang="en-US" smtClean="0"/>
              <a:pPr>
                <a:defRPr/>
              </a:pPr>
              <a:t>20</a:t>
            </a:fld>
            <a:endParaRPr lang="en-US" altLang="en-US" dirty="0"/>
          </a:p>
        </p:txBody>
      </p:sp>
    </p:spTree>
    <p:extLst>
      <p:ext uri="{BB962C8B-B14F-4D97-AF65-F5344CB8AC3E}">
        <p14:creationId xmlns:p14="http://schemas.microsoft.com/office/powerpoint/2010/main" val="7860601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 provide your response to the Tobacco usage question, you’ll be automatically routed to the Review Your Info screen as shown here.</a:t>
            </a:r>
          </a:p>
          <a:p>
            <a:endParaRPr lang="en-US" dirty="0"/>
          </a:p>
          <a:p>
            <a:r>
              <a:rPr lang="en-US" dirty="0"/>
              <a:t>On this page you’ll see yourself as well as your dependent (or dependents) attached to your record as well as an indication as to who is enrolled in coverage.  Please note that the information on this page is limited to removing a dependent (or dependents) from your record (and coverage).</a:t>
            </a:r>
            <a:br>
              <a:rPr lang="en-US" dirty="0"/>
            </a:br>
            <a:br>
              <a:rPr lang="en-US" dirty="0"/>
            </a:br>
            <a:r>
              <a:rPr lang="en-US" dirty="0"/>
              <a:t>If you don’t have any dependent updates to make, then select the Enroll in Benefits link shown on the left side of the page.</a:t>
            </a:r>
          </a:p>
        </p:txBody>
      </p:sp>
      <p:sp>
        <p:nvSpPr>
          <p:cNvPr id="4" name="Slide Number Placeholder 3"/>
          <p:cNvSpPr>
            <a:spLocks noGrp="1"/>
          </p:cNvSpPr>
          <p:nvPr>
            <p:ph type="sldNum" sz="quarter" idx="5"/>
          </p:nvPr>
        </p:nvSpPr>
        <p:spPr/>
        <p:txBody>
          <a:bodyPr/>
          <a:lstStyle/>
          <a:p>
            <a:pPr>
              <a:defRPr/>
            </a:pPr>
            <a:fld id="{1C17D4B4-4AD0-46C8-AA84-A7E0F2E57EE2}" type="slidenum">
              <a:rPr lang="en-US" altLang="en-US" smtClean="0"/>
              <a:pPr>
                <a:defRPr/>
              </a:pPr>
              <a:t>21</a:t>
            </a:fld>
            <a:endParaRPr lang="en-US" altLang="en-US" dirty="0"/>
          </a:p>
        </p:txBody>
      </p:sp>
    </p:spTree>
    <p:extLst>
      <p:ext uri="{BB962C8B-B14F-4D97-AF65-F5344CB8AC3E}">
        <p14:creationId xmlns:p14="http://schemas.microsoft.com/office/powerpoint/2010/main" val="6181342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are viewing, and considering your plan choice for 2024, you’ll want to also view your dependents that are (or are not) covered.  For those dependents that you want to cover for 2024, you’ll want to confirm that they have a check mark in the box to the left of their name.  Any eligible dependents you do not select for coverage will not be covered for 2024 so their last day of coverage will be December 31, 2023.  </a:t>
            </a:r>
          </a:p>
          <a:p>
            <a:endParaRPr lang="en-US" dirty="0"/>
          </a:p>
        </p:txBody>
      </p:sp>
      <p:sp>
        <p:nvSpPr>
          <p:cNvPr id="4" name="Slide Number Placeholder 3"/>
          <p:cNvSpPr>
            <a:spLocks noGrp="1"/>
          </p:cNvSpPr>
          <p:nvPr>
            <p:ph type="sldNum" sz="quarter" idx="5"/>
          </p:nvPr>
        </p:nvSpPr>
        <p:spPr/>
        <p:txBody>
          <a:bodyPr/>
          <a:lstStyle/>
          <a:p>
            <a:pPr>
              <a:defRPr/>
            </a:pPr>
            <a:fld id="{1C17D4B4-4AD0-46C8-AA84-A7E0F2E57EE2}" type="slidenum">
              <a:rPr lang="en-US" altLang="en-US" smtClean="0"/>
              <a:pPr>
                <a:defRPr/>
              </a:pPr>
              <a:t>22</a:t>
            </a:fld>
            <a:endParaRPr lang="en-US" altLang="en-US" dirty="0"/>
          </a:p>
        </p:txBody>
      </p:sp>
    </p:spTree>
    <p:extLst>
      <p:ext uri="{BB962C8B-B14F-4D97-AF65-F5344CB8AC3E}">
        <p14:creationId xmlns:p14="http://schemas.microsoft.com/office/powerpoint/2010/main" val="9669962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You’ll then select your plan option within the Health Coverage section.  </a:t>
            </a:r>
          </a:p>
          <a:p>
            <a:endParaRPr lang="en-US" dirty="0"/>
          </a:p>
          <a:p>
            <a:r>
              <a:rPr lang="en-US" dirty="0"/>
              <a:t>There will be multiple plans displayed for you and you’ll probably need to use your vertical scroll bar on the right side of the screen to see all available plans. </a:t>
            </a:r>
          </a:p>
          <a:p>
            <a:endParaRPr lang="en-US" dirty="0"/>
          </a:p>
          <a:p>
            <a:r>
              <a:rPr lang="en-US" dirty="0"/>
              <a:t>Once you have determined which plan is right for you for 2024, then hover over and click on the Select Plan button appearing below the plan name. </a:t>
            </a:r>
          </a:p>
          <a:p>
            <a:endParaRPr lang="en-US" dirty="0"/>
          </a:p>
        </p:txBody>
      </p:sp>
      <p:sp>
        <p:nvSpPr>
          <p:cNvPr id="4" name="Slide Number Placeholder 3"/>
          <p:cNvSpPr>
            <a:spLocks noGrp="1"/>
          </p:cNvSpPr>
          <p:nvPr>
            <p:ph type="sldNum" sz="quarter" idx="5"/>
          </p:nvPr>
        </p:nvSpPr>
        <p:spPr/>
        <p:txBody>
          <a:bodyPr/>
          <a:lstStyle/>
          <a:p>
            <a:pPr>
              <a:defRPr/>
            </a:pPr>
            <a:fld id="{1C17D4B4-4AD0-46C8-AA84-A7E0F2E57EE2}" type="slidenum">
              <a:rPr lang="en-US" altLang="en-US" smtClean="0"/>
              <a:pPr>
                <a:defRPr/>
              </a:pPr>
              <a:t>23</a:t>
            </a:fld>
            <a:endParaRPr lang="en-US" altLang="en-US" dirty="0"/>
          </a:p>
        </p:txBody>
      </p:sp>
    </p:spTree>
    <p:extLst>
      <p:ext uri="{BB962C8B-B14F-4D97-AF65-F5344CB8AC3E}">
        <p14:creationId xmlns:p14="http://schemas.microsoft.com/office/powerpoint/2010/main" val="19220386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learn more information about the plan choices available to you then check out the 2024 Retiree Decision Guide mailed to all retirees in September, 2023.  The link to where you can find a copy of the guide is shown here.  Another option is for you to contact the medical vendor using the contact information provided within the Decision Guide or you can go to the SHBP website link shown here for this contact information.</a:t>
            </a:r>
          </a:p>
        </p:txBody>
      </p:sp>
      <p:sp>
        <p:nvSpPr>
          <p:cNvPr id="4" name="Slide Number Placeholder 3"/>
          <p:cNvSpPr>
            <a:spLocks noGrp="1"/>
          </p:cNvSpPr>
          <p:nvPr>
            <p:ph type="sldNum" sz="quarter" idx="5"/>
          </p:nvPr>
        </p:nvSpPr>
        <p:spPr/>
        <p:txBody>
          <a:bodyPr/>
          <a:lstStyle/>
          <a:p>
            <a:pPr>
              <a:defRPr/>
            </a:pPr>
            <a:fld id="{1C17D4B4-4AD0-46C8-AA84-A7E0F2E57EE2}" type="slidenum">
              <a:rPr lang="en-US" altLang="en-US" smtClean="0"/>
              <a:pPr>
                <a:defRPr/>
              </a:pPr>
              <a:t>24</a:t>
            </a:fld>
            <a:endParaRPr lang="en-US" altLang="en-US"/>
          </a:p>
        </p:txBody>
      </p:sp>
    </p:spTree>
    <p:extLst>
      <p:ext uri="{BB962C8B-B14F-4D97-AF65-F5344CB8AC3E}">
        <p14:creationId xmlns:p14="http://schemas.microsoft.com/office/powerpoint/2010/main" val="15552295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Once you have all information you need to make a plan selection that’s right for you, you’ll navigate to the Save Your Health Coverage Election page. This page will provide you with an overview of the plan selection as well as the covered dependents and costs for it.  If you’re satisfied with this choice or would like to make any changes, at the bottom of the screen hover over and click on the Save and Return to All Benefits box.  This will then bring you to the Review Elections page…</a:t>
            </a:r>
          </a:p>
          <a:p>
            <a:endParaRPr lang="en-US" dirty="0"/>
          </a:p>
        </p:txBody>
      </p:sp>
      <p:sp>
        <p:nvSpPr>
          <p:cNvPr id="4" name="Slide Number Placeholder 3"/>
          <p:cNvSpPr>
            <a:spLocks noGrp="1"/>
          </p:cNvSpPr>
          <p:nvPr>
            <p:ph type="sldNum" sz="quarter" idx="5"/>
          </p:nvPr>
        </p:nvSpPr>
        <p:spPr/>
        <p:txBody>
          <a:bodyPr/>
          <a:lstStyle/>
          <a:p>
            <a:pPr>
              <a:defRPr/>
            </a:pPr>
            <a:fld id="{1C17D4B4-4AD0-46C8-AA84-A7E0F2E57EE2}" type="slidenum">
              <a:rPr lang="en-US" altLang="en-US" smtClean="0"/>
              <a:pPr>
                <a:defRPr/>
              </a:pPr>
              <a:t>25</a:t>
            </a:fld>
            <a:endParaRPr lang="en-US" altLang="en-US" dirty="0"/>
          </a:p>
        </p:txBody>
      </p:sp>
    </p:spTree>
    <p:extLst>
      <p:ext uri="{BB962C8B-B14F-4D97-AF65-F5344CB8AC3E}">
        <p14:creationId xmlns:p14="http://schemas.microsoft.com/office/powerpoint/2010/main" val="27069952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Shown here is what you can expect to see on the Enroll in Benefits page….take note of any Pending and/or Guaranteed coverage appearing.  In the example shown here, it reflects that coverage for a new dependent is pending.  </a:t>
            </a:r>
          </a:p>
        </p:txBody>
      </p:sp>
      <p:sp>
        <p:nvSpPr>
          <p:cNvPr id="4" name="Slide Number Placeholder 3"/>
          <p:cNvSpPr>
            <a:spLocks noGrp="1"/>
          </p:cNvSpPr>
          <p:nvPr>
            <p:ph type="sldNum" sz="quarter" idx="5"/>
          </p:nvPr>
        </p:nvSpPr>
        <p:spPr/>
        <p:txBody>
          <a:bodyPr/>
          <a:lstStyle/>
          <a:p>
            <a:pPr>
              <a:defRPr/>
            </a:pPr>
            <a:fld id="{1C17D4B4-4AD0-46C8-AA84-A7E0F2E57EE2}" type="slidenum">
              <a:rPr lang="en-US" altLang="en-US" smtClean="0"/>
              <a:pPr>
                <a:defRPr/>
              </a:pPr>
              <a:t>26</a:t>
            </a:fld>
            <a:endParaRPr lang="en-US" altLang="en-US" dirty="0"/>
          </a:p>
        </p:txBody>
      </p:sp>
    </p:spTree>
    <p:extLst>
      <p:ext uri="{BB962C8B-B14F-4D97-AF65-F5344CB8AC3E}">
        <p14:creationId xmlns:p14="http://schemas.microsoft.com/office/powerpoint/2010/main" val="17794304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3 buttons appearing at the bottom of the screen will provide you with these options: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dirty="0"/>
              <a:t>Finish later - allows you to save what you’ve selected thus far and then return to it later.  </a:t>
            </a:r>
          </a:p>
          <a:p>
            <a:pPr marL="171450" indent="-171450">
              <a:buFontTx/>
              <a:buChar char="-"/>
            </a:pPr>
            <a:r>
              <a:rPr lang="en-US" dirty="0"/>
              <a:t>Back – that allows you to make changes to your plan selection as well as covered dependents.</a:t>
            </a:r>
          </a:p>
          <a:p>
            <a:pPr marL="171450" indent="-171450">
              <a:buFontTx/>
              <a:buChar char="-"/>
            </a:pPr>
            <a:r>
              <a:rPr lang="en-US" dirty="0"/>
              <a:t>Confirm Elections – will save the plan option and covered dependents you’ve selected for 2024.  </a:t>
            </a:r>
          </a:p>
          <a:p>
            <a:pPr marL="0" indent="0">
              <a:buFontTx/>
              <a:buNone/>
            </a:pPr>
            <a:endParaRPr lang="en-US" dirty="0"/>
          </a:p>
          <a:p>
            <a:pPr marL="0" indent="0">
              <a:buFontTx/>
              <a:buNone/>
            </a:pPr>
            <a:r>
              <a:rPr lang="en-US" dirty="0"/>
              <a:t>Please note that if you choose the Finish Later option you MUST return to the Enrollment Portal prior to the end of the Enrollment window on November 3</a:t>
            </a:r>
            <a:r>
              <a:rPr lang="en-US" baseline="30000" dirty="0"/>
              <a:t>rd  </a:t>
            </a:r>
            <a:r>
              <a:rPr lang="en-US" dirty="0"/>
              <a:t> </a:t>
            </a:r>
            <a:r>
              <a:rPr lang="en-US" dirty="0">
                <a:solidFill>
                  <a:srgbClr val="FF0000"/>
                </a:solidFill>
              </a:rPr>
              <a:t>11:59pm</a:t>
            </a:r>
            <a:r>
              <a:rPr lang="en-US" dirty="0"/>
              <a:t> ET to select the Confirm Elections button and agree to the Terms &amp; Conditions of enrollment – which you’ll hear about in just a moment</a:t>
            </a:r>
          </a:p>
          <a:p>
            <a:pPr marL="0" indent="0">
              <a:buFontTx/>
              <a:buNone/>
            </a:pPr>
            <a:endParaRPr lang="en-US" dirty="0"/>
          </a:p>
          <a:p>
            <a:pPr marL="0" indent="0">
              <a:buFontTx/>
              <a:buNone/>
            </a:pPr>
            <a:r>
              <a:rPr lang="en-US" dirty="0"/>
              <a:t>If you do not return to the Enrollment Portal by the end of the Enrollment window and do not select the Confirm Elections button as well as agree to the Terms &amp; Conditions, for 2024 you will remain in the same plan with the same covered dependents that you had for the 2023 plan year – unless that plan is no longer available to you.</a:t>
            </a:r>
          </a:p>
          <a:p>
            <a:endParaRPr lang="en-US" dirty="0"/>
          </a:p>
        </p:txBody>
      </p:sp>
      <p:sp>
        <p:nvSpPr>
          <p:cNvPr id="4" name="Slide Number Placeholder 3"/>
          <p:cNvSpPr>
            <a:spLocks noGrp="1"/>
          </p:cNvSpPr>
          <p:nvPr>
            <p:ph type="sldNum" sz="quarter" idx="5"/>
          </p:nvPr>
        </p:nvSpPr>
        <p:spPr/>
        <p:txBody>
          <a:bodyPr/>
          <a:lstStyle/>
          <a:p>
            <a:pPr>
              <a:defRPr/>
            </a:pPr>
            <a:fld id="{1C17D4B4-4AD0-46C8-AA84-A7E0F2E57EE2}" type="slidenum">
              <a:rPr lang="en-US" altLang="en-US" smtClean="0"/>
              <a:pPr>
                <a:defRPr/>
              </a:pPr>
              <a:t>27</a:t>
            </a:fld>
            <a:endParaRPr lang="en-US" altLang="en-US"/>
          </a:p>
        </p:txBody>
      </p:sp>
    </p:spTree>
    <p:extLst>
      <p:ext uri="{BB962C8B-B14F-4D97-AF65-F5344CB8AC3E}">
        <p14:creationId xmlns:p14="http://schemas.microsoft.com/office/powerpoint/2010/main" val="39059602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you’re satisfied with your plan selection and covered dependents, the final step in the enrollment process is to hover over and then click on the I Agree and Confirm Elections button.  This is the final step in the enrollment process.  Failure to click on the I Agree and Confirm Elections button will result in you remaining for 2024 in the same plan with the same covered dependents that you had for the 2023 plan year. </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1C17D4B4-4AD0-46C8-AA84-A7E0F2E57EE2}" type="slidenum">
              <a:rPr lang="en-US" altLang="en-US" smtClean="0"/>
              <a:pPr>
                <a:defRPr/>
              </a:pPr>
              <a:t>28</a:t>
            </a:fld>
            <a:endParaRPr lang="en-US" altLang="en-US"/>
          </a:p>
        </p:txBody>
      </p:sp>
    </p:spTree>
    <p:extLst>
      <p:ext uri="{BB962C8B-B14F-4D97-AF65-F5344CB8AC3E}">
        <p14:creationId xmlns:p14="http://schemas.microsoft.com/office/powerpoint/2010/main" val="197627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p>
            <a:fld id="{2600CC6D-4C41-43ED-BA53-CEC606044FA3}" type="slidenum">
              <a:rPr lang="en-US" smtClean="0"/>
              <a:pPr/>
              <a:t>2</a:t>
            </a:fld>
            <a:endParaRPr lang="en-US" dirty="0"/>
          </a:p>
        </p:txBody>
      </p:sp>
      <p:sp>
        <p:nvSpPr>
          <p:cNvPr id="21506" name="Rectangle 2"/>
          <p:cNvSpPr>
            <a:spLocks noGrp="1" noRot="1" noChangeAspect="1" noChangeArrowheads="1" noTextEdit="1"/>
          </p:cNvSpPr>
          <p:nvPr>
            <p:ph type="sldImg"/>
          </p:nvPr>
        </p:nvSpPr>
        <p:spPr>
          <a:xfrm>
            <a:off x="1208088" y="701675"/>
            <a:ext cx="4686300" cy="3514725"/>
          </a:xfrm>
          <a:ln/>
        </p:spPr>
      </p:sp>
      <p:sp>
        <p:nvSpPr>
          <p:cNvPr id="21507" name="Rectangle 3"/>
          <p:cNvSpPr>
            <a:spLocks noGrp="1" noChangeArrowheads="1"/>
          </p:cNvSpPr>
          <p:nvPr>
            <p:ph type="body" idx="1"/>
          </p:nvPr>
        </p:nvSpPr>
        <p:spPr>
          <a:noFill/>
          <a:ln/>
        </p:spPr>
        <p:txBody>
          <a:bodyPr/>
          <a:lstStyle/>
          <a:p>
            <a:pPr defTabSz="926968">
              <a:defRPr/>
            </a:pPr>
            <a:r>
              <a:rPr lang="en-US" dirty="0"/>
              <a:t>Due to staffing shortages across the country it’s expected that there will be increased call volume and extensive wait times to speak with SHBP Member Services during this year’s Retiree Option Change period. </a:t>
            </a:r>
          </a:p>
          <a:p>
            <a:pPr defTabSz="926968">
              <a:defRPr/>
            </a:pPr>
            <a:endParaRPr lang="en-US" dirty="0"/>
          </a:p>
          <a:p>
            <a:pPr defTabSz="926968">
              <a:defRPr/>
            </a:pPr>
            <a:r>
              <a:rPr lang="en-US" dirty="0"/>
              <a:t>The purpose of this presentation is to prepare retirees for the Retiree Option Change Period so that they are comfortable with making benefit elections independently thereby reducing the dependency on SHBP Member Services.</a:t>
            </a:r>
          </a:p>
          <a:p>
            <a:pPr defTabSz="926968">
              <a:defRPr/>
            </a:pPr>
            <a:endParaRPr lang="en-US" dirty="0"/>
          </a:p>
          <a:p>
            <a:pPr defTabSz="926968">
              <a:defRPr/>
            </a:pPr>
            <a:r>
              <a:rPr lang="en-US" dirty="0"/>
              <a:t>If you have any questions during the Retiree Option Change Period and your time is limited then you might want to consider emailing SHBP Member Services at SHBPservicecenter@adp.com. </a:t>
            </a:r>
          </a:p>
        </p:txBody>
      </p:sp>
    </p:spTree>
    <p:extLst>
      <p:ext uri="{BB962C8B-B14F-4D97-AF65-F5344CB8AC3E}">
        <p14:creationId xmlns:p14="http://schemas.microsoft.com/office/powerpoint/2010/main" val="34889080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you’ve confirmed your election and covered. dependents, you’ll have this screen displayed for you.  If you’d like to download your benefit elections for the 2024 plan year, hover over and then click on the download confirmation button. </a:t>
            </a:r>
          </a:p>
          <a:p>
            <a:endParaRPr lang="en-US" dirty="0"/>
          </a:p>
          <a:p>
            <a:r>
              <a:rPr lang="en-US" dirty="0"/>
              <a:t>To exit, select the Exit and return to benefits button appearing at the bottom of the page.</a:t>
            </a:r>
          </a:p>
          <a:p>
            <a:endParaRPr lang="en-US" dirty="0"/>
          </a:p>
          <a:p>
            <a:r>
              <a:rPr lang="en-US" dirty="0"/>
              <a:t>Now let’s review the additional tiles available to you within the Enrollment Portal.</a:t>
            </a:r>
          </a:p>
          <a:p>
            <a:endParaRPr lang="en-US" dirty="0"/>
          </a:p>
        </p:txBody>
      </p:sp>
      <p:sp>
        <p:nvSpPr>
          <p:cNvPr id="4" name="Slide Number Placeholder 3"/>
          <p:cNvSpPr>
            <a:spLocks noGrp="1"/>
          </p:cNvSpPr>
          <p:nvPr>
            <p:ph type="sldNum" sz="quarter" idx="5"/>
          </p:nvPr>
        </p:nvSpPr>
        <p:spPr/>
        <p:txBody>
          <a:bodyPr/>
          <a:lstStyle/>
          <a:p>
            <a:pPr>
              <a:defRPr/>
            </a:pPr>
            <a:fld id="{1C17D4B4-4AD0-46C8-AA84-A7E0F2E57EE2}" type="slidenum">
              <a:rPr lang="en-US" altLang="en-US" smtClean="0"/>
              <a:pPr>
                <a:defRPr/>
              </a:pPr>
              <a:t>29</a:t>
            </a:fld>
            <a:endParaRPr lang="en-US" altLang="en-US"/>
          </a:p>
        </p:txBody>
      </p:sp>
    </p:spTree>
    <p:extLst>
      <p:ext uri="{BB962C8B-B14F-4D97-AF65-F5344CB8AC3E}">
        <p14:creationId xmlns:p14="http://schemas.microsoft.com/office/powerpoint/2010/main" val="37815102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p>
            <a:fld id="{2600CC6D-4C41-43ED-BA53-CEC606044FA3}" type="slidenum">
              <a:rPr lang="en-US" smtClean="0"/>
              <a:pPr/>
              <a:t>30</a:t>
            </a:fld>
            <a:endParaRPr lang="en-US" dirty="0"/>
          </a:p>
        </p:txBody>
      </p:sp>
      <p:sp>
        <p:nvSpPr>
          <p:cNvPr id="21506" name="Rectangle 2"/>
          <p:cNvSpPr>
            <a:spLocks noGrp="1" noRot="1" noChangeAspect="1" noChangeArrowheads="1" noTextEdit="1"/>
          </p:cNvSpPr>
          <p:nvPr>
            <p:ph type="sldImg"/>
          </p:nvPr>
        </p:nvSpPr>
        <p:spPr>
          <a:xfrm>
            <a:off x="1208088" y="701675"/>
            <a:ext cx="4686300" cy="3514725"/>
          </a:xfrm>
          <a:ln/>
        </p:spPr>
      </p:sp>
      <p:sp>
        <p:nvSpPr>
          <p:cNvPr id="21507" name="Rectangle 3"/>
          <p:cNvSpPr>
            <a:spLocks noGrp="1" noChangeArrowheads="1"/>
          </p:cNvSpPr>
          <p:nvPr>
            <p:ph type="body" idx="1"/>
          </p:nvPr>
        </p:nvSpPr>
        <p:spPr>
          <a:noFill/>
          <a:ln/>
        </p:spPr>
        <p:txBody>
          <a:bodyPr/>
          <a:lstStyle/>
          <a:p>
            <a:pPr defTabSz="926968">
              <a:defRPr/>
            </a:pPr>
            <a:r>
              <a:rPr lang="en-US" dirty="0"/>
              <a:t>This next portion of our training will be a review of the Viewing Your Benefits tile.</a:t>
            </a:r>
          </a:p>
        </p:txBody>
      </p:sp>
    </p:spTree>
    <p:extLst>
      <p:ext uri="{BB962C8B-B14F-4D97-AF65-F5344CB8AC3E}">
        <p14:creationId xmlns:p14="http://schemas.microsoft.com/office/powerpoint/2010/main" val="3742935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Within the Your Benefits tile you’ll be able to view the benefits that you have currently have in effect for 2023.  You’ll do this by clicking the greater than symbol (also referred to as the right-angle bracket or right arrow) within the Current Benefits tile.  </a:t>
            </a:r>
          </a:p>
          <a:p>
            <a:endParaRPr lang="en-US" dirty="0"/>
          </a:p>
          <a:p>
            <a:r>
              <a:rPr lang="en-US" dirty="0"/>
              <a:t>The All Benefits option will provide you with information about your benefits that have been in effect in the past, benefits that are currently active, as well as the benefits that will be effective in the future – which includes your Open Enrollment selection for 2024.</a:t>
            </a:r>
          </a:p>
          <a:p>
            <a:endParaRPr lang="en-US" dirty="0"/>
          </a:p>
          <a:p>
            <a:r>
              <a:rPr lang="en-US" dirty="0"/>
              <a:t>To see the detail found within each of these options, hover over the Current Benefits or All Benefits portion of the tile and then select the greater than symbol in the far right corner of the tile.</a:t>
            </a:r>
          </a:p>
          <a:p>
            <a:endParaRPr lang="en-US" dirty="0"/>
          </a:p>
        </p:txBody>
      </p:sp>
      <p:sp>
        <p:nvSpPr>
          <p:cNvPr id="4" name="Slide Number Placeholder 3"/>
          <p:cNvSpPr>
            <a:spLocks noGrp="1"/>
          </p:cNvSpPr>
          <p:nvPr>
            <p:ph type="sldNum" sz="quarter" idx="5"/>
          </p:nvPr>
        </p:nvSpPr>
        <p:spPr/>
        <p:txBody>
          <a:bodyPr/>
          <a:lstStyle/>
          <a:p>
            <a:pPr>
              <a:defRPr/>
            </a:pPr>
            <a:fld id="{1C17D4B4-4AD0-46C8-AA84-A7E0F2E57EE2}" type="slidenum">
              <a:rPr lang="en-US" altLang="en-US" smtClean="0"/>
              <a:pPr>
                <a:defRPr/>
              </a:pPr>
              <a:t>31</a:t>
            </a:fld>
            <a:endParaRPr lang="en-US" altLang="en-US"/>
          </a:p>
        </p:txBody>
      </p:sp>
    </p:spTree>
    <p:extLst>
      <p:ext uri="{BB962C8B-B14F-4D97-AF65-F5344CB8AC3E}">
        <p14:creationId xmlns:p14="http://schemas.microsoft.com/office/powerpoint/2010/main" val="18178811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sample of what you can expect to see for current benefits.  To return to the Your Benefits tile, hover over and then click on the Back button appearing in the upper left corner of the page.  </a:t>
            </a:r>
          </a:p>
          <a:p>
            <a:endParaRPr lang="en-US" dirty="0"/>
          </a:p>
          <a:p>
            <a:r>
              <a:rPr lang="en-US" dirty="0"/>
              <a:t>Once you’re back on the Your Benefits Tile, if you select the All Benefits option….</a:t>
            </a:r>
          </a:p>
          <a:p>
            <a:endParaRPr lang="en-US" dirty="0"/>
          </a:p>
        </p:txBody>
      </p:sp>
      <p:sp>
        <p:nvSpPr>
          <p:cNvPr id="4" name="Slide Number Placeholder 3"/>
          <p:cNvSpPr>
            <a:spLocks noGrp="1"/>
          </p:cNvSpPr>
          <p:nvPr>
            <p:ph type="sldNum" sz="quarter" idx="5"/>
          </p:nvPr>
        </p:nvSpPr>
        <p:spPr/>
        <p:txBody>
          <a:bodyPr/>
          <a:lstStyle/>
          <a:p>
            <a:pPr>
              <a:defRPr/>
            </a:pPr>
            <a:fld id="{1C17D4B4-4AD0-46C8-AA84-A7E0F2E57EE2}" type="slidenum">
              <a:rPr lang="en-US" altLang="en-US" smtClean="0"/>
              <a:pPr>
                <a:defRPr/>
              </a:pPr>
              <a:t>32</a:t>
            </a:fld>
            <a:endParaRPr lang="en-US" altLang="en-US"/>
          </a:p>
        </p:txBody>
      </p:sp>
    </p:spTree>
    <p:extLst>
      <p:ext uri="{BB962C8B-B14F-4D97-AF65-F5344CB8AC3E}">
        <p14:creationId xmlns:p14="http://schemas.microsoft.com/office/powerpoint/2010/main" val="27349291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expect to see a screen that looks like this with a description for each of the events such as Open Enrollment/Retiree Option Change Period.  This would be a great place to navigate to verify your coverage that will be in effect for 2024.  </a:t>
            </a:r>
          </a:p>
          <a:p>
            <a:endParaRPr lang="en-US" dirty="0"/>
          </a:p>
          <a:p>
            <a:r>
              <a:rPr lang="en-US" dirty="0"/>
              <a:t>To view the detail for the Open Enrollment/Retiree Option Change Period event, hover over and then click on the download icon appearing on the far right on the Open Enrollment/Retiree Option Change Period event tile.    Doing this will download a confirmation statement of your benefit selections for the 2024 plan year.  Once the download is complete you can expect to see…</a:t>
            </a:r>
          </a:p>
          <a:p>
            <a:endParaRPr lang="en-US" dirty="0"/>
          </a:p>
        </p:txBody>
      </p:sp>
      <p:sp>
        <p:nvSpPr>
          <p:cNvPr id="4" name="Slide Number Placeholder 3"/>
          <p:cNvSpPr>
            <a:spLocks noGrp="1"/>
          </p:cNvSpPr>
          <p:nvPr>
            <p:ph type="sldNum" sz="quarter" idx="5"/>
          </p:nvPr>
        </p:nvSpPr>
        <p:spPr/>
        <p:txBody>
          <a:bodyPr/>
          <a:lstStyle/>
          <a:p>
            <a:pPr>
              <a:defRPr/>
            </a:pPr>
            <a:fld id="{1C17D4B4-4AD0-46C8-AA84-A7E0F2E57EE2}" type="slidenum">
              <a:rPr lang="en-US" altLang="en-US" smtClean="0"/>
              <a:pPr>
                <a:defRPr/>
              </a:pPr>
              <a:t>33</a:t>
            </a:fld>
            <a:endParaRPr lang="en-US" altLang="en-US"/>
          </a:p>
        </p:txBody>
      </p:sp>
    </p:spTree>
    <p:extLst>
      <p:ext uri="{BB962C8B-B14F-4D97-AF65-F5344CB8AC3E}">
        <p14:creationId xmlns:p14="http://schemas.microsoft.com/office/powerpoint/2010/main" val="7003383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screen that looks similar to this. </a:t>
            </a:r>
          </a:p>
          <a:p>
            <a:endParaRPr lang="en-US" dirty="0"/>
          </a:p>
          <a:p>
            <a:r>
              <a:rPr lang="en-US" dirty="0"/>
              <a:t>For the 2024 plan year specifically, if you’re satisfied with what you see as your benefits and covered dependents, then there’s no need to make an update to your plan selections or call Member Services.  </a:t>
            </a:r>
          </a:p>
          <a:p>
            <a:endParaRPr lang="en-US" dirty="0"/>
          </a:p>
          <a:p>
            <a:r>
              <a:rPr lang="en-US" dirty="0"/>
              <a:t>Please note that if there is a valid email address on file, you can expect to receive an email confirming your benefit selection.</a:t>
            </a:r>
          </a:p>
          <a:p>
            <a:endParaRPr lang="en-US" dirty="0"/>
          </a:p>
          <a:p>
            <a:r>
              <a:rPr lang="en-US" dirty="0"/>
              <a:t>To return to the Your Benefits tile, just close the window.</a:t>
            </a:r>
          </a:p>
          <a:p>
            <a:endParaRPr lang="en-US" dirty="0"/>
          </a:p>
        </p:txBody>
      </p:sp>
      <p:sp>
        <p:nvSpPr>
          <p:cNvPr id="4" name="Slide Number Placeholder 3"/>
          <p:cNvSpPr>
            <a:spLocks noGrp="1"/>
          </p:cNvSpPr>
          <p:nvPr>
            <p:ph type="sldNum" sz="quarter" idx="5"/>
          </p:nvPr>
        </p:nvSpPr>
        <p:spPr/>
        <p:txBody>
          <a:bodyPr/>
          <a:lstStyle/>
          <a:p>
            <a:pPr>
              <a:defRPr/>
            </a:pPr>
            <a:fld id="{1C17D4B4-4AD0-46C8-AA84-A7E0F2E57EE2}" type="slidenum">
              <a:rPr lang="en-US" altLang="en-US" smtClean="0"/>
              <a:pPr>
                <a:defRPr/>
              </a:pPr>
              <a:t>34</a:t>
            </a:fld>
            <a:endParaRPr lang="en-US" altLang="en-US"/>
          </a:p>
        </p:txBody>
      </p:sp>
    </p:spTree>
    <p:extLst>
      <p:ext uri="{BB962C8B-B14F-4D97-AF65-F5344CB8AC3E}">
        <p14:creationId xmlns:p14="http://schemas.microsoft.com/office/powerpoint/2010/main" val="40342341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p>
            <a:fld id="{2600CC6D-4C41-43ED-BA53-CEC606044FA3}" type="slidenum">
              <a:rPr lang="en-US" smtClean="0"/>
              <a:pPr/>
              <a:t>35</a:t>
            </a:fld>
            <a:endParaRPr lang="en-US" dirty="0"/>
          </a:p>
        </p:txBody>
      </p:sp>
      <p:sp>
        <p:nvSpPr>
          <p:cNvPr id="21506" name="Rectangle 2"/>
          <p:cNvSpPr>
            <a:spLocks noGrp="1" noRot="1" noChangeAspect="1" noChangeArrowheads="1" noTextEdit="1"/>
          </p:cNvSpPr>
          <p:nvPr>
            <p:ph type="sldImg"/>
          </p:nvPr>
        </p:nvSpPr>
        <p:spPr>
          <a:xfrm>
            <a:off x="1208088" y="701675"/>
            <a:ext cx="4686300" cy="3514725"/>
          </a:xfrm>
          <a:ln/>
        </p:spPr>
      </p:sp>
      <p:sp>
        <p:nvSpPr>
          <p:cNvPr id="21507" name="Rectangle 3"/>
          <p:cNvSpPr>
            <a:spLocks noGrp="1" noChangeArrowheads="1"/>
          </p:cNvSpPr>
          <p:nvPr>
            <p:ph type="body" idx="1"/>
          </p:nvPr>
        </p:nvSpPr>
        <p:spPr>
          <a:noFill/>
          <a:ln/>
        </p:spPr>
        <p:txBody>
          <a:bodyPr/>
          <a:lstStyle/>
          <a:p>
            <a:pPr defTabSz="926968">
              <a:defRPr/>
            </a:pPr>
            <a:r>
              <a:rPr lang="en-US" dirty="0"/>
              <a:t>Now let’s take a moment to share with you some important information about each retiree’s responsibility to maintain information within the Enrolment Portal….</a:t>
            </a:r>
          </a:p>
        </p:txBody>
      </p:sp>
    </p:spTree>
    <p:extLst>
      <p:ext uri="{BB962C8B-B14F-4D97-AF65-F5344CB8AC3E}">
        <p14:creationId xmlns:p14="http://schemas.microsoft.com/office/powerpoint/2010/main" val="6154333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critical that Retirees ensure that SHBP has accurate contact information both pre- and post-retirement. </a:t>
            </a:r>
          </a:p>
          <a:p>
            <a:endParaRPr lang="en-US" dirty="0"/>
          </a:p>
          <a:p>
            <a:r>
              <a:rPr lang="en-US" dirty="0"/>
              <a:t>Specific to when you retire, be sure to update your phone number; home address; and email address within the Enrollment Portal.  </a:t>
            </a:r>
          </a:p>
          <a:p>
            <a:endParaRPr lang="en-US" dirty="0"/>
          </a:p>
          <a:p>
            <a:r>
              <a:rPr lang="en-US" dirty="0"/>
              <a:t>If you have your work email address listed in the enrollment portal, it must be updated to a personal or other email address so that you can continue to receive SHBP email notifications.  </a:t>
            </a:r>
          </a:p>
          <a:p>
            <a:r>
              <a:rPr lang="en-US" dirty="0"/>
              <a:t>In addition, you should review, and if needed, update your phone number and physical, home address so that you can receive important notifications such as your Retiree Option Change Period materials – including the Decision Guide – in addition to important reminder letters; invoices; and so much more.</a:t>
            </a:r>
          </a:p>
        </p:txBody>
      </p:sp>
      <p:sp>
        <p:nvSpPr>
          <p:cNvPr id="4" name="Slide Number Placeholder 3"/>
          <p:cNvSpPr>
            <a:spLocks noGrp="1"/>
          </p:cNvSpPr>
          <p:nvPr>
            <p:ph type="sldNum" sz="quarter" idx="5"/>
          </p:nvPr>
        </p:nvSpPr>
        <p:spPr/>
        <p:txBody>
          <a:bodyPr/>
          <a:lstStyle/>
          <a:p>
            <a:pPr>
              <a:defRPr/>
            </a:pPr>
            <a:fld id="{1C17D4B4-4AD0-46C8-AA84-A7E0F2E57EE2}" type="slidenum">
              <a:rPr lang="en-US" altLang="en-US" smtClean="0"/>
              <a:pPr>
                <a:defRPr/>
              </a:pPr>
              <a:t>36</a:t>
            </a:fld>
            <a:endParaRPr lang="en-US" altLang="en-US"/>
          </a:p>
        </p:txBody>
      </p:sp>
    </p:spTree>
    <p:extLst>
      <p:ext uri="{BB962C8B-B14F-4D97-AF65-F5344CB8AC3E}">
        <p14:creationId xmlns:p14="http://schemas.microsoft.com/office/powerpoint/2010/main" val="42101775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Post-retirement, be sure to update your phone number; home address; and email address any time that any or all of these change to ensure that SHBP is able to remain in contact with you.  </a:t>
            </a:r>
          </a:p>
          <a:p>
            <a:endParaRPr lang="en-US" dirty="0"/>
          </a:p>
          <a:p>
            <a:r>
              <a:rPr lang="en-US" dirty="0"/>
              <a:t>To update this information, select the Manage Info button found within the Manage Information tile to get started.</a:t>
            </a:r>
          </a:p>
        </p:txBody>
      </p:sp>
      <p:sp>
        <p:nvSpPr>
          <p:cNvPr id="4" name="Slide Number Placeholder 3"/>
          <p:cNvSpPr>
            <a:spLocks noGrp="1"/>
          </p:cNvSpPr>
          <p:nvPr>
            <p:ph type="sldNum" sz="quarter" idx="5"/>
          </p:nvPr>
        </p:nvSpPr>
        <p:spPr/>
        <p:txBody>
          <a:bodyPr/>
          <a:lstStyle/>
          <a:p>
            <a:pPr>
              <a:defRPr/>
            </a:pPr>
            <a:fld id="{1C17D4B4-4AD0-46C8-AA84-A7E0F2E57EE2}" type="slidenum">
              <a:rPr lang="en-US" altLang="en-US" smtClean="0"/>
              <a:pPr>
                <a:defRPr/>
              </a:pPr>
              <a:t>37</a:t>
            </a:fld>
            <a:endParaRPr lang="en-US" altLang="en-US"/>
          </a:p>
        </p:txBody>
      </p:sp>
    </p:spTree>
    <p:extLst>
      <p:ext uri="{BB962C8B-B14F-4D97-AF65-F5344CB8AC3E}">
        <p14:creationId xmlns:p14="http://schemas.microsoft.com/office/powerpoint/2010/main" val="210077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page you can expect to see your name as well as the names of any of your dependents covered by SHBP.  If you’d like to review, and possibly update, the information for you or a dependent, just hover over and then click on the Edit icon appearing within your and/or your covered dependent’s name tile.  </a:t>
            </a:r>
          </a:p>
          <a:p>
            <a:endParaRPr lang="en-US" dirty="0"/>
          </a:p>
          <a:p>
            <a:r>
              <a:rPr lang="en-US" dirty="0"/>
              <a:t>Within this same Manage Your Info option, you can also….</a:t>
            </a:r>
          </a:p>
        </p:txBody>
      </p:sp>
      <p:sp>
        <p:nvSpPr>
          <p:cNvPr id="4" name="Slide Number Placeholder 3"/>
          <p:cNvSpPr>
            <a:spLocks noGrp="1"/>
          </p:cNvSpPr>
          <p:nvPr>
            <p:ph type="sldNum" sz="quarter" idx="5"/>
          </p:nvPr>
        </p:nvSpPr>
        <p:spPr/>
        <p:txBody>
          <a:bodyPr/>
          <a:lstStyle/>
          <a:p>
            <a:pPr>
              <a:defRPr/>
            </a:pPr>
            <a:fld id="{1C17D4B4-4AD0-46C8-AA84-A7E0F2E57EE2}" type="slidenum">
              <a:rPr lang="en-US" altLang="en-US" smtClean="0"/>
              <a:pPr>
                <a:defRPr/>
              </a:pPr>
              <a:t>38</a:t>
            </a:fld>
            <a:endParaRPr lang="en-US" altLang="en-US"/>
          </a:p>
        </p:txBody>
      </p:sp>
    </p:spTree>
    <p:extLst>
      <p:ext uri="{BB962C8B-B14F-4D97-AF65-F5344CB8AC3E}">
        <p14:creationId xmlns:p14="http://schemas.microsoft.com/office/powerpoint/2010/main" val="4173693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this presentation we plan to cover with you:</a:t>
            </a:r>
          </a:p>
          <a:p>
            <a:pPr marL="171450" indent="-171450">
              <a:buFontTx/>
              <a:buChar char="-"/>
            </a:pPr>
            <a:r>
              <a:rPr lang="en-US" dirty="0"/>
              <a:t>Important information that you need to know about this year’s Retiree Option Change Period </a:t>
            </a:r>
          </a:p>
          <a:p>
            <a:pPr marL="171450" indent="-171450">
              <a:buFontTx/>
              <a:buChar char="-"/>
            </a:pPr>
            <a:r>
              <a:rPr lang="en-US" dirty="0"/>
              <a:t>This will be followed by accessing the system -  beginning at the user registration process (for those retirees that have not previously accessed the Enrollment portal) and the login process for those that have previously accessed the site </a:t>
            </a:r>
          </a:p>
          <a:p>
            <a:pPr marL="171450" indent="-171450">
              <a:buFontTx/>
              <a:buChar char="-"/>
            </a:pPr>
            <a:r>
              <a:rPr lang="en-US" dirty="0"/>
              <a:t>Once the registration and login steps are reviewed we’ll then review all steps involved in the benefits selection process including:</a:t>
            </a:r>
          </a:p>
          <a:p>
            <a:pPr marL="628650" lvl="1" indent="-171450">
              <a:buFontTx/>
              <a:buChar char="-"/>
            </a:pPr>
            <a:r>
              <a:rPr lang="en-US" dirty="0"/>
              <a:t>Reviewing the benefits dashboard</a:t>
            </a:r>
          </a:p>
          <a:p>
            <a:pPr marL="628650" lvl="1" indent="-171450">
              <a:buFontTx/>
              <a:buChar char="-"/>
            </a:pPr>
            <a:r>
              <a:rPr lang="en-US" dirty="0"/>
              <a:t>Making your Retiree Option Change Period benefit selection</a:t>
            </a:r>
          </a:p>
          <a:p>
            <a:pPr marL="628650" lvl="1" indent="-171450">
              <a:buFontTx/>
              <a:buChar char="-"/>
            </a:pPr>
            <a:r>
              <a:rPr lang="en-US" dirty="0"/>
              <a:t>Viewing your current and future benefits </a:t>
            </a:r>
          </a:p>
          <a:p>
            <a:pPr marL="628650" lvl="1" indent="-171450">
              <a:buFontTx/>
              <a:buChar char="-"/>
            </a:pPr>
            <a:r>
              <a:rPr lang="en-US" dirty="0"/>
              <a:t>Followed by a review of how to manage your personal information such as your physical address; mailing address; email address as well as Medicare information.</a:t>
            </a:r>
          </a:p>
          <a:p>
            <a:pPr marL="628650" lvl="1" indent="-171450">
              <a:buFontTx/>
              <a:buChar char="-"/>
            </a:pPr>
            <a:endParaRPr lang="en-US" dirty="0"/>
          </a:p>
          <a:p>
            <a:pPr marL="171450" lvl="0" indent="-171450">
              <a:buFontTx/>
              <a:buChar char="-"/>
            </a:pPr>
            <a:r>
              <a:rPr lang="en-US" dirty="0"/>
              <a:t>We’ll then conclude the presentation by sharing information regarding how to obtain assistance during the Retiree Option Change Period.</a:t>
            </a:r>
          </a:p>
          <a:p>
            <a:pPr marL="171450" lvl="0" indent="-171450">
              <a:buFontTx/>
              <a:buChar char="-"/>
            </a:pPr>
            <a:endParaRPr lang="en-US" dirty="0"/>
          </a:p>
          <a:p>
            <a:pPr marL="0" lvl="0" indent="0">
              <a:buFontTx/>
              <a:buNone/>
            </a:pPr>
            <a:r>
              <a:rPr lang="en-US" dirty="0"/>
              <a:t>Now let’s get started….</a:t>
            </a:r>
          </a:p>
          <a:p>
            <a:pPr marL="628650" lvl="1" indent="-171450">
              <a:buFontTx/>
              <a:buChar char="-"/>
            </a:pPr>
            <a:endParaRPr lang="en-US" dirty="0"/>
          </a:p>
        </p:txBody>
      </p:sp>
      <p:sp>
        <p:nvSpPr>
          <p:cNvPr id="4" name="Slide Number Placeholder 3"/>
          <p:cNvSpPr>
            <a:spLocks noGrp="1"/>
          </p:cNvSpPr>
          <p:nvPr>
            <p:ph type="sldNum" sz="quarter" idx="5"/>
          </p:nvPr>
        </p:nvSpPr>
        <p:spPr/>
        <p:txBody>
          <a:bodyPr/>
          <a:lstStyle/>
          <a:p>
            <a:pPr>
              <a:defRPr/>
            </a:pPr>
            <a:fld id="{1C17D4B4-4AD0-46C8-AA84-A7E0F2E57EE2}" type="slidenum">
              <a:rPr lang="en-US" altLang="en-US" smtClean="0"/>
              <a:pPr>
                <a:defRPr/>
              </a:pPr>
              <a:t>3</a:t>
            </a:fld>
            <a:endParaRPr lang="en-US" altLang="en-US"/>
          </a:p>
        </p:txBody>
      </p:sp>
    </p:spTree>
    <p:extLst>
      <p:ext uri="{BB962C8B-B14F-4D97-AF65-F5344CB8AC3E}">
        <p14:creationId xmlns:p14="http://schemas.microsoft.com/office/powerpoint/2010/main" val="15239810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your information including your address , phone number, and Medicare information.  If you’d like to update any of the information shown, hover over and click on the Edit button appearing at the bottom of the page.   If the information displayed is accurate then select the Close option also appearing at the bottom of the page to return you to the previous page.  </a:t>
            </a:r>
          </a:p>
          <a:p>
            <a:endParaRPr lang="en-US" dirty="0"/>
          </a:p>
          <a:p>
            <a:r>
              <a:rPr lang="en-US" dirty="0"/>
              <a:t>Now let’s take a moment to review the specifics for how to update your information….</a:t>
            </a:r>
          </a:p>
        </p:txBody>
      </p:sp>
      <p:sp>
        <p:nvSpPr>
          <p:cNvPr id="4" name="Slide Number Placeholder 3"/>
          <p:cNvSpPr>
            <a:spLocks noGrp="1"/>
          </p:cNvSpPr>
          <p:nvPr>
            <p:ph type="sldNum" sz="quarter" idx="5"/>
          </p:nvPr>
        </p:nvSpPr>
        <p:spPr/>
        <p:txBody>
          <a:bodyPr/>
          <a:lstStyle/>
          <a:p>
            <a:pPr>
              <a:defRPr/>
            </a:pPr>
            <a:fld id="{1C17D4B4-4AD0-46C8-AA84-A7E0F2E57EE2}" type="slidenum">
              <a:rPr lang="en-US" altLang="en-US" smtClean="0"/>
              <a:pPr>
                <a:defRPr/>
              </a:pPr>
              <a:t>39</a:t>
            </a:fld>
            <a:endParaRPr lang="en-US" altLang="en-US"/>
          </a:p>
        </p:txBody>
      </p:sp>
    </p:spTree>
    <p:extLst>
      <p:ext uri="{BB962C8B-B14F-4D97-AF65-F5344CB8AC3E}">
        <p14:creationId xmlns:p14="http://schemas.microsoft.com/office/powerpoint/2010/main" val="2543163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you’d like to update any information on this page, then just hover over and modify the appropriate field or fields.   </a:t>
            </a:r>
          </a:p>
          <a:p>
            <a:endParaRPr lang="en-US" dirty="0"/>
          </a:p>
          <a:p>
            <a:r>
              <a:rPr lang="en-US" dirty="0"/>
              <a:t>If the information displayed is accurate then select the Cancel button appearing in the lower, right corner of the page to return you to the previous page.  </a:t>
            </a:r>
          </a:p>
          <a:p>
            <a:endParaRPr lang="en-US" dirty="0"/>
          </a:p>
          <a:p>
            <a:r>
              <a:rPr lang="en-US" dirty="0"/>
              <a:t>Now let’s review the various information available to be modified with particular attention paid to Medicare and Address information. </a:t>
            </a:r>
          </a:p>
        </p:txBody>
      </p:sp>
      <p:sp>
        <p:nvSpPr>
          <p:cNvPr id="4" name="Slide Number Placeholder 3"/>
          <p:cNvSpPr>
            <a:spLocks noGrp="1"/>
          </p:cNvSpPr>
          <p:nvPr>
            <p:ph type="sldNum" sz="quarter" idx="5"/>
          </p:nvPr>
        </p:nvSpPr>
        <p:spPr/>
        <p:txBody>
          <a:bodyPr/>
          <a:lstStyle/>
          <a:p>
            <a:pPr>
              <a:defRPr/>
            </a:pPr>
            <a:fld id="{1C17D4B4-4AD0-46C8-AA84-A7E0F2E57EE2}" type="slidenum">
              <a:rPr lang="en-US" altLang="en-US" smtClean="0"/>
              <a:pPr>
                <a:defRPr/>
              </a:pPr>
              <a:t>40</a:t>
            </a:fld>
            <a:endParaRPr lang="en-US" altLang="en-US"/>
          </a:p>
        </p:txBody>
      </p:sp>
    </p:spTree>
    <p:extLst>
      <p:ext uri="{BB962C8B-B14F-4D97-AF65-F5344CB8AC3E}">
        <p14:creationId xmlns:p14="http://schemas.microsoft.com/office/powerpoint/2010/main" val="16750407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Shown here are the various types of information available on the Edit Manage Info screen.</a:t>
            </a:r>
          </a:p>
          <a:p>
            <a:endParaRPr lang="en-US" dirty="0"/>
          </a:p>
          <a:p>
            <a:r>
              <a:rPr lang="en-US" dirty="0"/>
              <a:t>Please note that when updating your Medicare information, be sure that the Medicare information in the Enrollment Portal matches the information found on your Red, White, and Blue Medicare card.  In addition, be sure that your Medicare Beneficiary Identifier is exactly as it appears on your card as the Medicare Number. </a:t>
            </a:r>
          </a:p>
          <a:p>
            <a:r>
              <a:rPr lang="en-US" dirty="0"/>
              <a:t>Next, when it comes to your address, you can have both your home (or physical address) as well as your mailing address on file; however, you cannot have a P.O. Box appear as your home address.  If you do have a P.O Box, be sure that it appears in the Mailing Address field.</a:t>
            </a:r>
          </a:p>
          <a:p>
            <a:r>
              <a:rPr lang="en-US" dirty="0"/>
              <a:t>Once you’ve made any required updates to your information remember to hover over and click on the Save button appearing at the bottom right of the page.  </a:t>
            </a:r>
          </a:p>
        </p:txBody>
      </p:sp>
      <p:sp>
        <p:nvSpPr>
          <p:cNvPr id="4" name="Slide Number Placeholder 3"/>
          <p:cNvSpPr>
            <a:spLocks noGrp="1"/>
          </p:cNvSpPr>
          <p:nvPr>
            <p:ph type="sldNum" sz="quarter" idx="5"/>
          </p:nvPr>
        </p:nvSpPr>
        <p:spPr/>
        <p:txBody>
          <a:bodyPr/>
          <a:lstStyle/>
          <a:p>
            <a:pPr>
              <a:defRPr/>
            </a:pPr>
            <a:fld id="{1C17D4B4-4AD0-46C8-AA84-A7E0F2E57EE2}" type="slidenum">
              <a:rPr lang="en-US" altLang="en-US" smtClean="0"/>
              <a:pPr>
                <a:defRPr/>
              </a:pPr>
              <a:t>41</a:t>
            </a:fld>
            <a:endParaRPr lang="en-US" altLang="en-US"/>
          </a:p>
        </p:txBody>
      </p:sp>
    </p:spTree>
    <p:extLst>
      <p:ext uri="{BB962C8B-B14F-4D97-AF65-F5344CB8AC3E}">
        <p14:creationId xmlns:p14="http://schemas.microsoft.com/office/powerpoint/2010/main" val="27838111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p>
            <a:fld id="{2600CC6D-4C41-43ED-BA53-CEC606044FA3}" type="slidenum">
              <a:rPr lang="en-US" smtClean="0"/>
              <a:pPr/>
              <a:t>42</a:t>
            </a:fld>
            <a:endParaRPr lang="en-US" dirty="0"/>
          </a:p>
        </p:txBody>
      </p:sp>
      <p:sp>
        <p:nvSpPr>
          <p:cNvPr id="21506" name="Rectangle 2"/>
          <p:cNvSpPr>
            <a:spLocks noGrp="1" noRot="1" noChangeAspect="1" noChangeArrowheads="1" noTextEdit="1"/>
          </p:cNvSpPr>
          <p:nvPr>
            <p:ph type="sldImg"/>
          </p:nvPr>
        </p:nvSpPr>
        <p:spPr>
          <a:xfrm>
            <a:off x="1208088" y="701675"/>
            <a:ext cx="4686300" cy="3514725"/>
          </a:xfrm>
          <a:ln/>
        </p:spPr>
      </p:sp>
      <p:sp>
        <p:nvSpPr>
          <p:cNvPr id="21507" name="Rectangle 3"/>
          <p:cNvSpPr>
            <a:spLocks noGrp="1" noChangeArrowheads="1"/>
          </p:cNvSpPr>
          <p:nvPr>
            <p:ph type="body" idx="1"/>
          </p:nvPr>
        </p:nvSpPr>
        <p:spPr>
          <a:noFill/>
          <a:ln/>
        </p:spPr>
        <p:txBody>
          <a:bodyPr/>
          <a:lstStyle/>
          <a:p>
            <a:pPr defTabSz="926968">
              <a:defRPr/>
            </a:pPr>
            <a:r>
              <a:rPr lang="en-US" dirty="0"/>
              <a:t>If you need assistance then contact SHBP Member Services….</a:t>
            </a:r>
          </a:p>
        </p:txBody>
      </p:sp>
    </p:spTree>
    <p:extLst>
      <p:ext uri="{BB962C8B-B14F-4D97-AF65-F5344CB8AC3E}">
        <p14:creationId xmlns:p14="http://schemas.microsoft.com/office/powerpoint/2010/main" val="25737360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ChangeArrowheads="1" noTextEdit="1"/>
          </p:cNvSpPr>
          <p:nvPr>
            <p:ph type="sldImg"/>
          </p:nvPr>
        </p:nvSpPr>
        <p:spPr>
          <a:ln/>
        </p:spPr>
      </p:sp>
      <p:sp>
        <p:nvSpPr>
          <p:cNvPr id="54275"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Should you need to contact Member Services regarding questions about the Enrollment Portal there will be the co-browse feature available to you and the representative.  How it works is that you can share your screen within the Enrollment Portal with the representative using co-browse so that they are able to better assist you.   </a:t>
            </a:r>
          </a:p>
          <a:p>
            <a:endParaRPr lang="en-US" altLang="en-US" dirty="0"/>
          </a:p>
          <a:p>
            <a:r>
              <a:rPr lang="en-US" altLang="en-US" dirty="0"/>
              <a:t>How do they do this?</a:t>
            </a:r>
          </a:p>
          <a:p>
            <a:endParaRPr lang="en-US" altLang="en-US" dirty="0"/>
          </a:p>
        </p:txBody>
      </p:sp>
      <p:sp>
        <p:nvSpPr>
          <p:cNvPr id="54276"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774">
              <a:defRPr>
                <a:solidFill>
                  <a:schemeClr val="tx1"/>
                </a:solidFill>
                <a:latin typeface="Arial" panose="020B0604020202020204" pitchFamily="34" charset="0"/>
              </a:defRPr>
            </a:lvl1pPr>
            <a:lvl2pPr marL="749265" indent="-288179" defTabSz="923774">
              <a:defRPr>
                <a:solidFill>
                  <a:schemeClr val="tx1"/>
                </a:solidFill>
                <a:latin typeface="Arial" panose="020B0604020202020204" pitchFamily="34" charset="0"/>
              </a:defRPr>
            </a:lvl2pPr>
            <a:lvl3pPr marL="1152716" indent="-230543" defTabSz="923774">
              <a:defRPr>
                <a:solidFill>
                  <a:schemeClr val="tx1"/>
                </a:solidFill>
                <a:latin typeface="Arial" panose="020B0604020202020204" pitchFamily="34" charset="0"/>
              </a:defRPr>
            </a:lvl3pPr>
            <a:lvl4pPr marL="1613802" indent="-230543" defTabSz="923774">
              <a:defRPr>
                <a:solidFill>
                  <a:schemeClr val="tx1"/>
                </a:solidFill>
                <a:latin typeface="Arial" panose="020B0604020202020204" pitchFamily="34" charset="0"/>
              </a:defRPr>
            </a:lvl4pPr>
            <a:lvl5pPr marL="2074888" indent="-230543" defTabSz="923774">
              <a:defRPr>
                <a:solidFill>
                  <a:schemeClr val="tx1"/>
                </a:solidFill>
                <a:latin typeface="Arial" panose="020B0604020202020204" pitchFamily="34" charset="0"/>
              </a:defRPr>
            </a:lvl5pPr>
            <a:lvl6pPr marL="2535974" indent="-230543" defTabSz="923774" eaLnBrk="0" fontAlgn="base" hangingPunct="0">
              <a:spcBef>
                <a:spcPct val="0"/>
              </a:spcBef>
              <a:spcAft>
                <a:spcPct val="0"/>
              </a:spcAft>
              <a:defRPr>
                <a:solidFill>
                  <a:schemeClr val="tx1"/>
                </a:solidFill>
                <a:latin typeface="Arial" panose="020B0604020202020204" pitchFamily="34" charset="0"/>
              </a:defRPr>
            </a:lvl6pPr>
            <a:lvl7pPr marL="2997060" indent="-230543" defTabSz="923774" eaLnBrk="0" fontAlgn="base" hangingPunct="0">
              <a:spcBef>
                <a:spcPct val="0"/>
              </a:spcBef>
              <a:spcAft>
                <a:spcPct val="0"/>
              </a:spcAft>
              <a:defRPr>
                <a:solidFill>
                  <a:schemeClr val="tx1"/>
                </a:solidFill>
                <a:latin typeface="Arial" panose="020B0604020202020204" pitchFamily="34" charset="0"/>
              </a:defRPr>
            </a:lvl7pPr>
            <a:lvl8pPr marL="3458147" indent="-230543" defTabSz="923774" eaLnBrk="0" fontAlgn="base" hangingPunct="0">
              <a:spcBef>
                <a:spcPct val="0"/>
              </a:spcBef>
              <a:spcAft>
                <a:spcPct val="0"/>
              </a:spcAft>
              <a:defRPr>
                <a:solidFill>
                  <a:schemeClr val="tx1"/>
                </a:solidFill>
                <a:latin typeface="Arial" panose="020B0604020202020204" pitchFamily="34" charset="0"/>
              </a:defRPr>
            </a:lvl8pPr>
            <a:lvl9pPr marL="3919233" indent="-230543" defTabSz="923774" eaLnBrk="0" fontAlgn="base" hangingPunct="0">
              <a:spcBef>
                <a:spcPct val="0"/>
              </a:spcBef>
              <a:spcAft>
                <a:spcPct val="0"/>
              </a:spcAft>
              <a:defRPr>
                <a:solidFill>
                  <a:schemeClr val="tx1"/>
                </a:solidFill>
                <a:latin typeface="Arial" panose="020B0604020202020204" pitchFamily="34" charset="0"/>
              </a:defRPr>
            </a:lvl9pPr>
          </a:lstStyle>
          <a:p>
            <a:fld id="{69D30823-49D6-4538-954B-91E927E3D9CE}" type="slidenum">
              <a:rPr lang="en-US" altLang="en-US" smtClean="0"/>
              <a:pPr/>
              <a:t>43</a:t>
            </a:fld>
            <a:endParaRPr lang="en-US" altLang="en-US"/>
          </a:p>
        </p:txBody>
      </p:sp>
    </p:spTree>
    <p:extLst>
      <p:ext uri="{BB962C8B-B14F-4D97-AF65-F5344CB8AC3E}">
        <p14:creationId xmlns:p14="http://schemas.microsoft.com/office/powerpoint/2010/main" val="9067557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ChangeArrowheads="1" noTextEdit="1"/>
          </p:cNvSpPr>
          <p:nvPr>
            <p:ph type="sldImg"/>
          </p:nvPr>
        </p:nvSpPr>
        <p:spPr>
          <a:ln/>
        </p:spPr>
      </p:sp>
      <p:sp>
        <p:nvSpPr>
          <p:cNvPr id="54275"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Co-browse allows the Member Services representative to view your Enrollment Portal session with you to be able to address any questions.  They can highlight as well as point and scroll within the Enrollment Portal to assist you; however, they cannot make any changes to your information while co-browsing with you.  </a:t>
            </a:r>
          </a:p>
          <a:p>
            <a:endParaRPr lang="en-US" altLang="en-US" dirty="0"/>
          </a:p>
          <a:p>
            <a:r>
              <a:rPr lang="en-US" altLang="en-US" dirty="0"/>
              <a:t>Also, to ensure the privacy and protection of your information, the Member Services representative will only be able to see the information displayed within the Enrollment Portal while co-browsing with you – no other information on your laptop or desktop will be displayed for them. </a:t>
            </a:r>
          </a:p>
          <a:p>
            <a:endParaRPr lang="en-US" altLang="en-US" dirty="0"/>
          </a:p>
          <a:p>
            <a:r>
              <a:rPr lang="en-US" altLang="en-US" dirty="0"/>
              <a:t>Now let’s recap….</a:t>
            </a:r>
          </a:p>
          <a:p>
            <a:endParaRPr lang="en-US" altLang="en-US" dirty="0"/>
          </a:p>
        </p:txBody>
      </p:sp>
      <p:sp>
        <p:nvSpPr>
          <p:cNvPr id="54276"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774">
              <a:defRPr>
                <a:solidFill>
                  <a:schemeClr val="tx1"/>
                </a:solidFill>
                <a:latin typeface="Arial" panose="020B0604020202020204" pitchFamily="34" charset="0"/>
              </a:defRPr>
            </a:lvl1pPr>
            <a:lvl2pPr marL="749265" indent="-288179" defTabSz="923774">
              <a:defRPr>
                <a:solidFill>
                  <a:schemeClr val="tx1"/>
                </a:solidFill>
                <a:latin typeface="Arial" panose="020B0604020202020204" pitchFamily="34" charset="0"/>
              </a:defRPr>
            </a:lvl2pPr>
            <a:lvl3pPr marL="1152716" indent="-230543" defTabSz="923774">
              <a:defRPr>
                <a:solidFill>
                  <a:schemeClr val="tx1"/>
                </a:solidFill>
                <a:latin typeface="Arial" panose="020B0604020202020204" pitchFamily="34" charset="0"/>
              </a:defRPr>
            </a:lvl3pPr>
            <a:lvl4pPr marL="1613802" indent="-230543" defTabSz="923774">
              <a:defRPr>
                <a:solidFill>
                  <a:schemeClr val="tx1"/>
                </a:solidFill>
                <a:latin typeface="Arial" panose="020B0604020202020204" pitchFamily="34" charset="0"/>
              </a:defRPr>
            </a:lvl4pPr>
            <a:lvl5pPr marL="2074888" indent="-230543" defTabSz="923774">
              <a:defRPr>
                <a:solidFill>
                  <a:schemeClr val="tx1"/>
                </a:solidFill>
                <a:latin typeface="Arial" panose="020B0604020202020204" pitchFamily="34" charset="0"/>
              </a:defRPr>
            </a:lvl5pPr>
            <a:lvl6pPr marL="2535974" indent="-230543" defTabSz="923774" eaLnBrk="0" fontAlgn="base" hangingPunct="0">
              <a:spcBef>
                <a:spcPct val="0"/>
              </a:spcBef>
              <a:spcAft>
                <a:spcPct val="0"/>
              </a:spcAft>
              <a:defRPr>
                <a:solidFill>
                  <a:schemeClr val="tx1"/>
                </a:solidFill>
                <a:latin typeface="Arial" panose="020B0604020202020204" pitchFamily="34" charset="0"/>
              </a:defRPr>
            </a:lvl6pPr>
            <a:lvl7pPr marL="2997060" indent="-230543" defTabSz="923774" eaLnBrk="0" fontAlgn="base" hangingPunct="0">
              <a:spcBef>
                <a:spcPct val="0"/>
              </a:spcBef>
              <a:spcAft>
                <a:spcPct val="0"/>
              </a:spcAft>
              <a:defRPr>
                <a:solidFill>
                  <a:schemeClr val="tx1"/>
                </a:solidFill>
                <a:latin typeface="Arial" panose="020B0604020202020204" pitchFamily="34" charset="0"/>
              </a:defRPr>
            </a:lvl7pPr>
            <a:lvl8pPr marL="3458147" indent="-230543" defTabSz="923774" eaLnBrk="0" fontAlgn="base" hangingPunct="0">
              <a:spcBef>
                <a:spcPct val="0"/>
              </a:spcBef>
              <a:spcAft>
                <a:spcPct val="0"/>
              </a:spcAft>
              <a:defRPr>
                <a:solidFill>
                  <a:schemeClr val="tx1"/>
                </a:solidFill>
                <a:latin typeface="Arial" panose="020B0604020202020204" pitchFamily="34" charset="0"/>
              </a:defRPr>
            </a:lvl8pPr>
            <a:lvl9pPr marL="3919233" indent="-230543" defTabSz="923774" eaLnBrk="0" fontAlgn="base" hangingPunct="0">
              <a:spcBef>
                <a:spcPct val="0"/>
              </a:spcBef>
              <a:spcAft>
                <a:spcPct val="0"/>
              </a:spcAft>
              <a:defRPr>
                <a:solidFill>
                  <a:schemeClr val="tx1"/>
                </a:solidFill>
                <a:latin typeface="Arial" panose="020B0604020202020204" pitchFamily="34" charset="0"/>
              </a:defRPr>
            </a:lvl9pPr>
          </a:lstStyle>
          <a:p>
            <a:fld id="{69D30823-49D6-4538-954B-91E927E3D9CE}" type="slidenum">
              <a:rPr lang="en-US" altLang="en-US" smtClean="0"/>
              <a:pPr/>
              <a:t>44</a:t>
            </a:fld>
            <a:endParaRPr lang="en-US" altLang="en-US"/>
          </a:p>
        </p:txBody>
      </p:sp>
    </p:spTree>
    <p:extLst>
      <p:ext uri="{BB962C8B-B14F-4D97-AF65-F5344CB8AC3E}">
        <p14:creationId xmlns:p14="http://schemas.microsoft.com/office/powerpoint/2010/main" val="584413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ChangeArrowheads="1" noTextEdit="1"/>
          </p:cNvSpPr>
          <p:nvPr>
            <p:ph type="sldImg"/>
          </p:nvPr>
        </p:nvSpPr>
        <p:spPr>
          <a:ln/>
        </p:spPr>
      </p:sp>
      <p:sp>
        <p:nvSpPr>
          <p:cNvPr id="54275"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During this year’s Enrollment period, remember that you can access the SHBP Enrollment Portal 24 hours a day 7 days a week at mySHBPga.adp.com to make your benefit changes.  You can select your coverage at home; on vacation or anywhere that is convenient for you. </a:t>
            </a:r>
          </a:p>
          <a:p>
            <a:endParaRPr lang="en-US" altLang="en-US" dirty="0"/>
          </a:p>
          <a:p>
            <a:r>
              <a:rPr lang="en-US" altLang="en-US" dirty="0"/>
              <a:t>Should you have questions while you’re navigating within the Enrollment Portal, you can co-browse with a Member Services representative.  Member Services hours will be 8:30 AM to 5 PM Monday through Friday and Saturday from 8 AM to 5 PM.  Saturday hours will begin October </a:t>
            </a:r>
            <a:r>
              <a:rPr lang="en-US" altLang="en-US" sz="1200" kern="1200" dirty="0">
                <a:solidFill>
                  <a:schemeClr val="tx1"/>
                </a:solidFill>
                <a:latin typeface="Arial" charset="0"/>
                <a:ea typeface="+mn-ea"/>
                <a:cs typeface="+mn-cs"/>
              </a:rPr>
              <a:t>21st and run through November 18th.  </a:t>
            </a:r>
            <a:r>
              <a:rPr lang="en-US" altLang="en-US" dirty="0"/>
              <a:t>In addition, during the Enrollment period from 10/16 – 11/3, there will be extended hours from 8:30 AM to 7:30 PM.  Please note that when Member Services has high call volumes, you will be prompted to take advantage of virtual holds and scheduled callbacks. Since we recognize that your time is valuable, you may find it more convenient to send an email to SHBP Member Services at SHBPServiceCenter@adp.com – which is also available 24 hours a day 7 days a week.  Should you need support with registration to the site or a password reset, you will need to call Member Services as these requests cannot be handled via email.</a:t>
            </a:r>
          </a:p>
          <a:p>
            <a:endParaRPr lang="en-US" altLang="en-US" dirty="0"/>
          </a:p>
        </p:txBody>
      </p:sp>
      <p:sp>
        <p:nvSpPr>
          <p:cNvPr id="54276"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774">
              <a:defRPr>
                <a:solidFill>
                  <a:schemeClr val="tx1"/>
                </a:solidFill>
                <a:latin typeface="Arial" panose="020B0604020202020204" pitchFamily="34" charset="0"/>
              </a:defRPr>
            </a:lvl1pPr>
            <a:lvl2pPr marL="749265" indent="-288179" defTabSz="923774">
              <a:defRPr>
                <a:solidFill>
                  <a:schemeClr val="tx1"/>
                </a:solidFill>
                <a:latin typeface="Arial" panose="020B0604020202020204" pitchFamily="34" charset="0"/>
              </a:defRPr>
            </a:lvl2pPr>
            <a:lvl3pPr marL="1152716" indent="-230543" defTabSz="923774">
              <a:defRPr>
                <a:solidFill>
                  <a:schemeClr val="tx1"/>
                </a:solidFill>
                <a:latin typeface="Arial" panose="020B0604020202020204" pitchFamily="34" charset="0"/>
              </a:defRPr>
            </a:lvl3pPr>
            <a:lvl4pPr marL="1613802" indent="-230543" defTabSz="923774">
              <a:defRPr>
                <a:solidFill>
                  <a:schemeClr val="tx1"/>
                </a:solidFill>
                <a:latin typeface="Arial" panose="020B0604020202020204" pitchFamily="34" charset="0"/>
              </a:defRPr>
            </a:lvl4pPr>
            <a:lvl5pPr marL="2074888" indent="-230543" defTabSz="923774">
              <a:defRPr>
                <a:solidFill>
                  <a:schemeClr val="tx1"/>
                </a:solidFill>
                <a:latin typeface="Arial" panose="020B0604020202020204" pitchFamily="34" charset="0"/>
              </a:defRPr>
            </a:lvl5pPr>
            <a:lvl6pPr marL="2535974" indent="-230543" defTabSz="923774" eaLnBrk="0" fontAlgn="base" hangingPunct="0">
              <a:spcBef>
                <a:spcPct val="0"/>
              </a:spcBef>
              <a:spcAft>
                <a:spcPct val="0"/>
              </a:spcAft>
              <a:defRPr>
                <a:solidFill>
                  <a:schemeClr val="tx1"/>
                </a:solidFill>
                <a:latin typeface="Arial" panose="020B0604020202020204" pitchFamily="34" charset="0"/>
              </a:defRPr>
            </a:lvl6pPr>
            <a:lvl7pPr marL="2997060" indent="-230543" defTabSz="923774" eaLnBrk="0" fontAlgn="base" hangingPunct="0">
              <a:spcBef>
                <a:spcPct val="0"/>
              </a:spcBef>
              <a:spcAft>
                <a:spcPct val="0"/>
              </a:spcAft>
              <a:defRPr>
                <a:solidFill>
                  <a:schemeClr val="tx1"/>
                </a:solidFill>
                <a:latin typeface="Arial" panose="020B0604020202020204" pitchFamily="34" charset="0"/>
              </a:defRPr>
            </a:lvl7pPr>
            <a:lvl8pPr marL="3458147" indent="-230543" defTabSz="923774" eaLnBrk="0" fontAlgn="base" hangingPunct="0">
              <a:spcBef>
                <a:spcPct val="0"/>
              </a:spcBef>
              <a:spcAft>
                <a:spcPct val="0"/>
              </a:spcAft>
              <a:defRPr>
                <a:solidFill>
                  <a:schemeClr val="tx1"/>
                </a:solidFill>
                <a:latin typeface="Arial" panose="020B0604020202020204" pitchFamily="34" charset="0"/>
              </a:defRPr>
            </a:lvl8pPr>
            <a:lvl9pPr marL="3919233" indent="-230543" defTabSz="923774" eaLnBrk="0" fontAlgn="base" hangingPunct="0">
              <a:spcBef>
                <a:spcPct val="0"/>
              </a:spcBef>
              <a:spcAft>
                <a:spcPct val="0"/>
              </a:spcAft>
              <a:defRPr>
                <a:solidFill>
                  <a:schemeClr val="tx1"/>
                </a:solidFill>
                <a:latin typeface="Arial" panose="020B0604020202020204" pitchFamily="34" charset="0"/>
              </a:defRPr>
            </a:lvl9pPr>
          </a:lstStyle>
          <a:p>
            <a:fld id="{69D30823-49D6-4538-954B-91E927E3D9CE}" type="slidenum">
              <a:rPr lang="en-US" altLang="en-US" smtClean="0"/>
              <a:pPr/>
              <a:t>45</a:t>
            </a:fld>
            <a:endParaRPr lang="en-US" altLang="en-US"/>
          </a:p>
        </p:txBody>
      </p:sp>
    </p:spTree>
    <p:extLst>
      <p:ext uri="{BB962C8B-B14F-4D97-AF65-F5344CB8AC3E}">
        <p14:creationId xmlns:p14="http://schemas.microsoft.com/office/powerpoint/2010/main" val="12285613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p>
            <a:fld id="{2600CC6D-4C41-43ED-BA53-CEC606044FA3}" type="slidenum">
              <a:rPr lang="en-US" smtClean="0"/>
              <a:pPr/>
              <a:t>46</a:t>
            </a:fld>
            <a:endParaRPr lang="en-US" dirty="0"/>
          </a:p>
        </p:txBody>
      </p:sp>
      <p:sp>
        <p:nvSpPr>
          <p:cNvPr id="21506" name="Rectangle 2"/>
          <p:cNvSpPr>
            <a:spLocks noGrp="1" noRot="1" noChangeAspect="1" noChangeArrowheads="1" noTextEdit="1"/>
          </p:cNvSpPr>
          <p:nvPr>
            <p:ph type="sldImg"/>
          </p:nvPr>
        </p:nvSpPr>
        <p:spPr>
          <a:xfrm>
            <a:off x="1208088" y="701675"/>
            <a:ext cx="4686300" cy="3514725"/>
          </a:xfrm>
          <a:ln/>
        </p:spPr>
      </p:sp>
      <p:sp>
        <p:nvSpPr>
          <p:cNvPr id="21507" name="Rectangle 3"/>
          <p:cNvSpPr>
            <a:spLocks noGrp="1" noChangeArrowheads="1"/>
          </p:cNvSpPr>
          <p:nvPr>
            <p:ph type="body" idx="1"/>
          </p:nvPr>
        </p:nvSpPr>
        <p:spPr>
          <a:noFill/>
          <a:ln/>
        </p:spPr>
        <p:txBody>
          <a:bodyPr/>
          <a:lstStyle/>
          <a:p>
            <a:pPr defTabSz="926968">
              <a:defRPr/>
            </a:pPr>
            <a:r>
              <a:rPr lang="en-US" dirty="0"/>
              <a:t>Thank you for your time today.</a:t>
            </a:r>
          </a:p>
        </p:txBody>
      </p:sp>
    </p:spTree>
    <p:extLst>
      <p:ext uri="{BB962C8B-B14F-4D97-AF65-F5344CB8AC3E}">
        <p14:creationId xmlns:p14="http://schemas.microsoft.com/office/powerpoint/2010/main" val="3308388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p>
            <a:fld id="{2600CC6D-4C41-43ED-BA53-CEC606044FA3}" type="slidenum">
              <a:rPr lang="en-US" smtClean="0"/>
              <a:pPr/>
              <a:t>4</a:t>
            </a:fld>
            <a:endParaRPr lang="en-US" dirty="0"/>
          </a:p>
        </p:txBody>
      </p:sp>
      <p:sp>
        <p:nvSpPr>
          <p:cNvPr id="21506" name="Rectangle 2"/>
          <p:cNvSpPr>
            <a:spLocks noGrp="1" noRot="1" noChangeAspect="1" noChangeArrowheads="1" noTextEdit="1"/>
          </p:cNvSpPr>
          <p:nvPr>
            <p:ph type="sldImg"/>
          </p:nvPr>
        </p:nvSpPr>
        <p:spPr>
          <a:xfrm>
            <a:off x="1208088" y="701675"/>
            <a:ext cx="4686300" cy="3514725"/>
          </a:xfrm>
          <a:ln/>
        </p:spPr>
      </p:sp>
      <p:sp>
        <p:nvSpPr>
          <p:cNvPr id="21507" name="Rectangle 3"/>
          <p:cNvSpPr>
            <a:spLocks noGrp="1" noChangeArrowheads="1"/>
          </p:cNvSpPr>
          <p:nvPr>
            <p:ph type="body" idx="1"/>
          </p:nvPr>
        </p:nvSpPr>
        <p:spPr>
          <a:noFill/>
          <a:ln/>
        </p:spPr>
        <p:txBody>
          <a:bodyPr/>
          <a:lstStyle/>
          <a:p>
            <a:pPr defTabSz="926968">
              <a:defRPr/>
            </a:pPr>
            <a:r>
              <a:rPr lang="en-US" dirty="0"/>
              <a:t>First, we’ll review the important information.</a:t>
            </a:r>
          </a:p>
        </p:txBody>
      </p:sp>
    </p:spTree>
    <p:extLst>
      <p:ext uri="{BB962C8B-B14F-4D97-AF65-F5344CB8AC3E}">
        <p14:creationId xmlns:p14="http://schemas.microsoft.com/office/powerpoint/2010/main" val="1822378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p>
            <a:fld id="{2600CC6D-4C41-43ED-BA53-CEC606044FA3}" type="slidenum">
              <a:rPr lang="en-US" smtClean="0"/>
              <a:pPr/>
              <a:t>5</a:t>
            </a:fld>
            <a:endParaRPr lang="en-US" dirty="0"/>
          </a:p>
        </p:txBody>
      </p:sp>
      <p:sp>
        <p:nvSpPr>
          <p:cNvPr id="21506" name="Rectangle 2"/>
          <p:cNvSpPr>
            <a:spLocks noGrp="1" noRot="1" noChangeAspect="1" noChangeArrowheads="1" noTextEdit="1"/>
          </p:cNvSpPr>
          <p:nvPr>
            <p:ph type="sldImg"/>
          </p:nvPr>
        </p:nvSpPr>
        <p:spPr>
          <a:xfrm>
            <a:off x="1208088" y="701675"/>
            <a:ext cx="4686300" cy="3514725"/>
          </a:xfrm>
          <a:ln/>
        </p:spPr>
      </p:sp>
      <p:sp>
        <p:nvSpPr>
          <p:cNvPr id="21507" name="Rectangle 3"/>
          <p:cNvSpPr>
            <a:spLocks noGrp="1" noChangeArrowheads="1"/>
          </p:cNvSpPr>
          <p:nvPr>
            <p:ph type="body" idx="1"/>
          </p:nvPr>
        </p:nvSpPr>
        <p:spPr>
          <a:noFill/>
          <a:ln/>
        </p:spPr>
        <p:txBody>
          <a:bodyPr/>
          <a:lstStyle/>
          <a:p>
            <a:pPr marL="0" indent="0">
              <a:buNone/>
            </a:pPr>
            <a:r>
              <a:rPr lang="en-US" dirty="0"/>
              <a:t>As described here, </a:t>
            </a:r>
            <a:r>
              <a:rPr lang="en-US" sz="1200" kern="0" dirty="0"/>
              <a:t>this year’s Retiree Option Change Period is a “Passive Enrollment” period.  This means that not only the vendors but the plan options offered by SHBP will remain the same as last year, so Retirees currently enrolled in coverage are not required to make an election unless they want to make changes. </a:t>
            </a:r>
          </a:p>
          <a:p>
            <a:pPr marL="0" indent="0">
              <a:buNone/>
            </a:pPr>
            <a:endParaRPr lang="en-US" sz="1200" kern="0" dirty="0"/>
          </a:p>
          <a:p>
            <a:pPr marL="0" indent="0">
              <a:buNone/>
            </a:pPr>
            <a:r>
              <a:rPr lang="en-US" sz="1200" kern="0" dirty="0"/>
              <a:t>Retirees currently enrolled in coverage who take no action will simply roll over to the same plan option they are currently enrolled in. </a:t>
            </a:r>
          </a:p>
          <a:p>
            <a:pPr marL="0" indent="0">
              <a:buNone/>
            </a:pPr>
            <a:endParaRPr lang="en-US" sz="1200" b="1" kern="0" dirty="0"/>
          </a:p>
          <a:p>
            <a:pPr marL="0" indent="0">
              <a:buNone/>
            </a:pPr>
            <a:r>
              <a:rPr lang="en-US" sz="1200" b="1" kern="0" dirty="0"/>
              <a:t>So, if you’re happy with your current plan option </a:t>
            </a:r>
            <a:r>
              <a:rPr lang="en-US" sz="1200" b="1" u="sng" kern="0" dirty="0"/>
              <a:t>and</a:t>
            </a:r>
            <a:r>
              <a:rPr lang="en-US" sz="1200" b="1" kern="0" dirty="0"/>
              <a:t> have no changes, you will not need to take any action within the Benefits Enrollment Portal nor do you need to call Member Services to confirm your benefit selection for this year’s Retiree Option Change Period.</a:t>
            </a:r>
          </a:p>
          <a:p>
            <a:pPr defTabSz="926968">
              <a:defRPr/>
            </a:pPr>
            <a:endParaRPr lang="en-US" dirty="0"/>
          </a:p>
        </p:txBody>
      </p:sp>
    </p:spTree>
    <p:extLst>
      <p:ext uri="{BB962C8B-B14F-4D97-AF65-F5344CB8AC3E}">
        <p14:creationId xmlns:p14="http://schemas.microsoft.com/office/powerpoint/2010/main" val="1465245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p>
            <a:fld id="{2600CC6D-4C41-43ED-BA53-CEC606044FA3}" type="slidenum">
              <a:rPr lang="en-US" smtClean="0"/>
              <a:pPr/>
              <a:t>6</a:t>
            </a:fld>
            <a:endParaRPr lang="en-US" dirty="0"/>
          </a:p>
        </p:txBody>
      </p:sp>
      <p:sp>
        <p:nvSpPr>
          <p:cNvPr id="21506" name="Rectangle 2"/>
          <p:cNvSpPr>
            <a:spLocks noGrp="1" noRot="1" noChangeAspect="1" noChangeArrowheads="1" noTextEdit="1"/>
          </p:cNvSpPr>
          <p:nvPr>
            <p:ph type="sldImg"/>
          </p:nvPr>
        </p:nvSpPr>
        <p:spPr>
          <a:xfrm>
            <a:off x="1208088" y="701675"/>
            <a:ext cx="4686300" cy="3514725"/>
          </a:xfrm>
          <a:ln/>
        </p:spPr>
      </p:sp>
      <p:sp>
        <p:nvSpPr>
          <p:cNvPr id="21507" name="Rectangle 3"/>
          <p:cNvSpPr>
            <a:spLocks noGrp="1" noChangeArrowheads="1"/>
          </p:cNvSpPr>
          <p:nvPr>
            <p:ph type="body" idx="1"/>
          </p:nvPr>
        </p:nvSpPr>
        <p:spPr>
          <a:noFill/>
          <a:ln/>
        </p:spPr>
        <p:txBody>
          <a:bodyPr/>
          <a:lstStyle/>
          <a:p>
            <a:pPr marL="0" marR="0" lvl="0" indent="0" algn="l" defTabSz="926968" rtl="0" eaLnBrk="0" fontAlgn="base" latinLnBrk="0" hangingPunct="0">
              <a:lnSpc>
                <a:spcPct val="100000"/>
              </a:lnSpc>
              <a:spcBef>
                <a:spcPct val="30000"/>
              </a:spcBef>
              <a:spcAft>
                <a:spcPct val="0"/>
              </a:spcAft>
              <a:buClrTx/>
              <a:buSzTx/>
              <a:buFontTx/>
              <a:buNone/>
              <a:tabLst/>
              <a:defRPr/>
            </a:pPr>
            <a:r>
              <a:rPr lang="en-US" dirty="0"/>
              <a:t>Now let’s review the registration and login process for the Enrollment Portal….</a:t>
            </a:r>
          </a:p>
          <a:p>
            <a:pPr defTabSz="926968">
              <a:defRPr/>
            </a:pPr>
            <a:endParaRPr lang="en-US" dirty="0"/>
          </a:p>
        </p:txBody>
      </p:sp>
    </p:spTree>
    <p:extLst>
      <p:ext uri="{BB962C8B-B14F-4D97-AF65-F5344CB8AC3E}">
        <p14:creationId xmlns:p14="http://schemas.microsoft.com/office/powerpoint/2010/main" val="16452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kern="1200" dirty="0">
                <a:solidFill>
                  <a:schemeClr val="tx1"/>
                </a:solidFill>
                <a:latin typeface="Arial" charset="0"/>
                <a:ea typeface="+mn-ea"/>
                <a:cs typeface="+mn-cs"/>
              </a:rPr>
              <a:t>Members may access</a:t>
            </a:r>
            <a:r>
              <a:rPr lang="en-US" altLang="en-US" sz="1200" dirty="0"/>
              <a:t> </a:t>
            </a:r>
            <a:r>
              <a:rPr lang="en-US" sz="1200" kern="1200" dirty="0">
                <a:solidFill>
                  <a:schemeClr val="tx1"/>
                </a:solidFill>
                <a:latin typeface="Arial" charset="0"/>
                <a:ea typeface="+mn-ea"/>
                <a:cs typeface="+mn-cs"/>
              </a:rPr>
              <a:t>the </a:t>
            </a:r>
            <a:r>
              <a:rPr lang="en-US" sz="1200" b="1" kern="1200" dirty="0">
                <a:solidFill>
                  <a:schemeClr val="tx1"/>
                </a:solidFill>
                <a:latin typeface="Arial" charset="0"/>
                <a:ea typeface="+mn-ea"/>
                <a:cs typeface="+mn-cs"/>
              </a:rPr>
              <a:t>SHBP Enrollment Portal at </a:t>
            </a:r>
            <a:r>
              <a:rPr lang="en-US" b="1" u="sng" dirty="0">
                <a:hlinkClick r:id="rId3"/>
              </a:rPr>
              <a:t>https://myshbpga.adp.com</a:t>
            </a:r>
            <a:r>
              <a:rPr lang="en-US" b="1" dirty="0"/>
              <a:t>    </a:t>
            </a:r>
            <a:r>
              <a:rPr lang="en-US" sz="1200" b="1" kern="1200" dirty="0">
                <a:solidFill>
                  <a:schemeClr val="tx1"/>
                </a:solidFill>
                <a:latin typeface="Arial" charset="0"/>
                <a:ea typeface="+mn-ea"/>
                <a:cs typeface="+mn-cs"/>
              </a:rPr>
              <a:t>24 hours a day, 7 days a week.  </a:t>
            </a:r>
          </a:p>
          <a:p>
            <a:endParaRPr lang="en-US" sz="1200" b="1"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You can also scan the QR Code shown here on the login page to download the mobile application and complete your enrollment.</a:t>
            </a:r>
          </a:p>
          <a:p>
            <a:endParaRPr lang="en-US" sz="1200" b="1"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You must have a </a:t>
            </a:r>
            <a:r>
              <a:rPr lang="en-US" sz="1200" b="1" kern="1200" dirty="0">
                <a:solidFill>
                  <a:schemeClr val="tx1"/>
                </a:solidFill>
                <a:latin typeface="Arial" charset="0"/>
                <a:ea typeface="+mn-ea"/>
                <a:cs typeface="+mn-cs"/>
              </a:rPr>
              <a:t>User ID and Password </a:t>
            </a:r>
            <a:r>
              <a:rPr lang="en-US" sz="1200" kern="1200" dirty="0">
                <a:solidFill>
                  <a:schemeClr val="tx1"/>
                </a:solidFill>
                <a:latin typeface="Arial" charset="0"/>
                <a:ea typeface="+mn-ea"/>
                <a:cs typeface="+mn-cs"/>
              </a:rPr>
              <a:t>to access the Portal.</a:t>
            </a:r>
          </a:p>
        </p:txBody>
      </p:sp>
      <p:sp>
        <p:nvSpPr>
          <p:cNvPr id="4" name="Slide Number Placeholder 3"/>
          <p:cNvSpPr>
            <a:spLocks noGrp="1"/>
          </p:cNvSpPr>
          <p:nvPr>
            <p:ph type="sldNum" sz="quarter" idx="5"/>
          </p:nvPr>
        </p:nvSpPr>
        <p:spPr/>
        <p:txBody>
          <a:bodyPr/>
          <a:lstStyle/>
          <a:p>
            <a:pPr>
              <a:defRPr/>
            </a:pPr>
            <a:fld id="{1C17D4B4-4AD0-46C8-AA84-A7E0F2E57EE2}" type="slidenum">
              <a:rPr lang="en-US" altLang="en-US" smtClean="0"/>
              <a:pPr>
                <a:defRPr/>
              </a:pPr>
              <a:t>7</a:t>
            </a:fld>
            <a:endParaRPr lang="en-US" altLang="en-US" dirty="0"/>
          </a:p>
        </p:txBody>
      </p:sp>
    </p:spTree>
    <p:extLst>
      <p:ext uri="{BB962C8B-B14F-4D97-AF65-F5344CB8AC3E}">
        <p14:creationId xmlns:p14="http://schemas.microsoft.com/office/powerpoint/2010/main" val="2331263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the create your account option on the screen if you never accessed the Enrollment Portal.  You will then be prompted to enter the registration code.  This code to be entered is SHBP-GA.   </a:t>
            </a:r>
          </a:p>
          <a:p>
            <a:endParaRPr lang="en-US" dirty="0"/>
          </a:p>
          <a:p>
            <a:r>
              <a:rPr lang="en-US" dirty="0"/>
              <a:t>Please note it’s recommended that you attempt to access your account or register your account in advance of the Retiree Option Change Period window opening on October 16</a:t>
            </a:r>
            <a:r>
              <a:rPr lang="en-US" baseline="30000" dirty="0"/>
              <a:t>th</a:t>
            </a:r>
            <a:r>
              <a:rPr lang="en-US" dirty="0"/>
              <a:t> to ensure that you can make your plan selections once the window does open. </a:t>
            </a:r>
          </a:p>
          <a:p>
            <a:endParaRPr lang="en-US" dirty="0"/>
          </a:p>
          <a:p>
            <a:r>
              <a:rPr lang="en-US" dirty="0"/>
              <a:t>You can then expect to see…</a:t>
            </a:r>
          </a:p>
          <a:p>
            <a:endParaRPr lang="en-US" dirty="0"/>
          </a:p>
        </p:txBody>
      </p:sp>
      <p:sp>
        <p:nvSpPr>
          <p:cNvPr id="4" name="Slide Number Placeholder 3"/>
          <p:cNvSpPr>
            <a:spLocks noGrp="1"/>
          </p:cNvSpPr>
          <p:nvPr>
            <p:ph type="sldNum" sz="quarter" idx="5"/>
          </p:nvPr>
        </p:nvSpPr>
        <p:spPr/>
        <p:txBody>
          <a:bodyPr/>
          <a:lstStyle/>
          <a:p>
            <a:pPr>
              <a:defRPr/>
            </a:pPr>
            <a:fld id="{1C17D4B4-4AD0-46C8-AA84-A7E0F2E57EE2}" type="slidenum">
              <a:rPr lang="en-US" altLang="en-US" smtClean="0"/>
              <a:pPr>
                <a:defRPr/>
              </a:pPr>
              <a:t>8</a:t>
            </a:fld>
            <a:endParaRPr lang="en-US" altLang="en-US" dirty="0"/>
          </a:p>
        </p:txBody>
      </p:sp>
    </p:spTree>
    <p:extLst>
      <p:ext uri="{BB962C8B-B14F-4D97-AF65-F5344CB8AC3E}">
        <p14:creationId xmlns:p14="http://schemas.microsoft.com/office/powerpoint/2010/main" val="867626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7824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6610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152400"/>
            <a:ext cx="2152650" cy="5973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
            <a:ext cx="6305550" cy="5973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583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2660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54077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8287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7737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6828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0178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13688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98161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1">
            <a:extLst>
              <a:ext uri="{FF2B5EF4-FFF2-40B4-BE49-F238E27FC236}">
                <a16:creationId xmlns:a16="http://schemas.microsoft.com/office/drawing/2014/main" id="{2E0A4939-26BB-47C7-B18E-CA8A244BF227}"/>
              </a:ext>
            </a:extLst>
          </p:cNvPr>
          <p:cNvSpPr>
            <a:spLocks noChangeArrowheads="1"/>
          </p:cNvSpPr>
          <p:nvPr userDrawn="1"/>
        </p:nvSpPr>
        <p:spPr bwMode="auto">
          <a:xfrm>
            <a:off x="0" y="0"/>
            <a:ext cx="9144000" cy="1219200"/>
          </a:xfrm>
          <a:prstGeom prst="rect">
            <a:avLst/>
          </a:prstGeom>
          <a:solidFill>
            <a:srgbClr val="0F9CD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1027" name="Rectangle 22"/>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  </a:t>
            </a:r>
          </a:p>
        </p:txBody>
      </p:sp>
      <p:sp>
        <p:nvSpPr>
          <p:cNvPr id="1028" name="Rectangle 23"/>
          <p:cNvSpPr>
            <a:spLocks noGrp="1" noChangeArrowheads="1"/>
          </p:cNvSpPr>
          <p:nvPr>
            <p:ph type="title"/>
          </p:nvPr>
        </p:nvSpPr>
        <p:spPr bwMode="auto">
          <a:xfrm>
            <a:off x="457200" y="152400"/>
            <a:ext cx="861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 </a:t>
            </a:r>
          </a:p>
        </p:txBody>
      </p:sp>
      <p:sp>
        <p:nvSpPr>
          <p:cNvPr id="1029" name="Rectangle 25">
            <a:extLst>
              <a:ext uri="{FF2B5EF4-FFF2-40B4-BE49-F238E27FC236}">
                <a16:creationId xmlns:a16="http://schemas.microsoft.com/office/drawing/2014/main" id="{59E1E824-1107-4331-99DF-3F04956AD6E4}"/>
              </a:ext>
            </a:extLst>
          </p:cNvPr>
          <p:cNvSpPr>
            <a:spLocks noChangeArrowheads="1"/>
          </p:cNvSpPr>
          <p:nvPr userDrawn="1"/>
        </p:nvSpPr>
        <p:spPr bwMode="auto">
          <a:xfrm>
            <a:off x="0" y="1219200"/>
            <a:ext cx="9144000" cy="152400"/>
          </a:xfrm>
          <a:prstGeom prst="rect">
            <a:avLst/>
          </a:prstGeom>
          <a:solidFill>
            <a:srgbClr val="4FC0F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1030" name="Rectangle 28">
            <a:extLst>
              <a:ext uri="{FF2B5EF4-FFF2-40B4-BE49-F238E27FC236}">
                <a16:creationId xmlns:a16="http://schemas.microsoft.com/office/drawing/2014/main" id="{23A32290-51C8-4EE4-ADD0-73CA81218B52}"/>
              </a:ext>
            </a:extLst>
          </p:cNvPr>
          <p:cNvSpPr>
            <a:spLocks noChangeArrowheads="1"/>
          </p:cNvSpPr>
          <p:nvPr/>
        </p:nvSpPr>
        <p:spPr bwMode="auto">
          <a:xfrm>
            <a:off x="228600" y="6400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4000" b="1">
              <a:solidFill>
                <a:schemeClr val="bg1"/>
              </a:solidFill>
              <a:latin typeface="Arial Narrow" panose="020B0606020202030204" pitchFamily="34" charset="0"/>
            </a:endParaRPr>
          </a:p>
        </p:txBody>
      </p:sp>
      <p:sp>
        <p:nvSpPr>
          <p:cNvPr id="1055" name="Line 31">
            <a:extLst>
              <a:ext uri="{FF2B5EF4-FFF2-40B4-BE49-F238E27FC236}">
                <a16:creationId xmlns:a16="http://schemas.microsoft.com/office/drawing/2014/main" id="{73BAB7EF-0A0C-4CF8-831A-72CB63F6DC82}"/>
              </a:ext>
            </a:extLst>
          </p:cNvPr>
          <p:cNvSpPr>
            <a:spLocks noChangeShapeType="1"/>
          </p:cNvSpPr>
          <p:nvPr userDrawn="1"/>
        </p:nvSpPr>
        <p:spPr bwMode="auto">
          <a:xfrm>
            <a:off x="0" y="1219200"/>
            <a:ext cx="9144000" cy="0"/>
          </a:xfrm>
          <a:prstGeom prst="line">
            <a:avLst/>
          </a:prstGeom>
          <a:noFill/>
          <a:ln w="19050">
            <a:solidFill>
              <a:schemeClr val="folHlink"/>
            </a:solidFill>
            <a:round/>
            <a:headEnd/>
            <a:tailEnd/>
          </a:ln>
          <a:effectLst/>
        </p:spPr>
        <p:txBody>
          <a:bodyPr/>
          <a:lstStyle/>
          <a:p>
            <a:pPr eaLnBrk="1" hangingPunct="1">
              <a:defRPr/>
            </a:pPr>
            <a:endParaRPr lang="en-US">
              <a:ln>
                <a:solidFill>
                  <a:srgbClr val="92D050"/>
                </a:solidFill>
              </a:ln>
              <a:latin typeface="Arial" charset="0"/>
            </a:endParaRPr>
          </a:p>
        </p:txBody>
      </p:sp>
      <p:sp>
        <p:nvSpPr>
          <p:cNvPr id="1032" name="Text Box 32">
            <a:extLst>
              <a:ext uri="{FF2B5EF4-FFF2-40B4-BE49-F238E27FC236}">
                <a16:creationId xmlns:a16="http://schemas.microsoft.com/office/drawing/2014/main" id="{3F51F5CA-D3FD-44A9-BE3C-0D9674786F19}"/>
              </a:ext>
            </a:extLst>
          </p:cNvPr>
          <p:cNvSpPr txBox="1">
            <a:spLocks noChangeArrowheads="1"/>
          </p:cNvSpPr>
          <p:nvPr userDrawn="1"/>
        </p:nvSpPr>
        <p:spPr bwMode="auto">
          <a:xfrm>
            <a:off x="8634413" y="6445250"/>
            <a:ext cx="433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fld id="{7D584F74-744C-42BA-BFFE-D8D952EA08B0}" type="slidenum">
              <a:rPr lang="en-US" altLang="en-US" sz="1600" smtClean="0">
                <a:solidFill>
                  <a:srgbClr val="0099FF"/>
                </a:solidFill>
              </a:rPr>
              <a:pPr eaLnBrk="1" hangingPunct="1">
                <a:defRPr/>
              </a:pPr>
              <a:t>‹#›</a:t>
            </a:fld>
            <a:endParaRPr lang="en-US" altLang="en-US" sz="1600">
              <a:solidFill>
                <a:srgbClr val="0099FF"/>
              </a:solidFill>
            </a:endParaRPr>
          </a:p>
        </p:txBody>
      </p:sp>
      <p:pic>
        <p:nvPicPr>
          <p:cNvPr id="1033" name="Picture 34" descr="dch_logo_pms299_ALT201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52400" y="6248400"/>
            <a:ext cx="2001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4000" b="1">
          <a:solidFill>
            <a:schemeClr val="bg1"/>
          </a:solidFill>
          <a:latin typeface="+mj-lt"/>
          <a:ea typeface="+mj-ea"/>
          <a:cs typeface="+mj-cs"/>
        </a:defRPr>
      </a:lvl1pPr>
      <a:lvl2pPr algn="l" rtl="0" eaLnBrk="0" fontAlgn="base" hangingPunct="0">
        <a:spcBef>
          <a:spcPct val="0"/>
        </a:spcBef>
        <a:spcAft>
          <a:spcPct val="0"/>
        </a:spcAft>
        <a:defRPr sz="4000" b="1">
          <a:solidFill>
            <a:schemeClr val="bg1"/>
          </a:solidFill>
          <a:latin typeface="Arial Narrow" pitchFamily="34" charset="0"/>
        </a:defRPr>
      </a:lvl2pPr>
      <a:lvl3pPr algn="l" rtl="0" eaLnBrk="0" fontAlgn="base" hangingPunct="0">
        <a:spcBef>
          <a:spcPct val="0"/>
        </a:spcBef>
        <a:spcAft>
          <a:spcPct val="0"/>
        </a:spcAft>
        <a:defRPr sz="4000" b="1">
          <a:solidFill>
            <a:schemeClr val="bg1"/>
          </a:solidFill>
          <a:latin typeface="Arial Narrow" pitchFamily="34" charset="0"/>
        </a:defRPr>
      </a:lvl3pPr>
      <a:lvl4pPr algn="l" rtl="0" eaLnBrk="0" fontAlgn="base" hangingPunct="0">
        <a:spcBef>
          <a:spcPct val="0"/>
        </a:spcBef>
        <a:spcAft>
          <a:spcPct val="0"/>
        </a:spcAft>
        <a:defRPr sz="4000" b="1">
          <a:solidFill>
            <a:schemeClr val="bg1"/>
          </a:solidFill>
          <a:latin typeface="Arial Narrow" pitchFamily="34" charset="0"/>
        </a:defRPr>
      </a:lvl4pPr>
      <a:lvl5pPr algn="l" rtl="0" eaLnBrk="0" fontAlgn="base" hangingPunct="0">
        <a:spcBef>
          <a:spcPct val="0"/>
        </a:spcBef>
        <a:spcAft>
          <a:spcPct val="0"/>
        </a:spcAft>
        <a:defRPr sz="4000" b="1">
          <a:solidFill>
            <a:schemeClr val="bg1"/>
          </a:solidFill>
          <a:latin typeface="Arial Narrow" pitchFamily="34" charset="0"/>
        </a:defRPr>
      </a:lvl5pPr>
      <a:lvl6pPr marL="457200" algn="l" rtl="0" fontAlgn="base">
        <a:spcBef>
          <a:spcPct val="0"/>
        </a:spcBef>
        <a:spcAft>
          <a:spcPct val="0"/>
        </a:spcAft>
        <a:defRPr sz="4000" b="1">
          <a:solidFill>
            <a:schemeClr val="bg1"/>
          </a:solidFill>
          <a:latin typeface="Arial Narrow" pitchFamily="34" charset="0"/>
        </a:defRPr>
      </a:lvl6pPr>
      <a:lvl7pPr marL="914400" algn="l" rtl="0" fontAlgn="base">
        <a:spcBef>
          <a:spcPct val="0"/>
        </a:spcBef>
        <a:spcAft>
          <a:spcPct val="0"/>
        </a:spcAft>
        <a:defRPr sz="4000" b="1">
          <a:solidFill>
            <a:schemeClr val="bg1"/>
          </a:solidFill>
          <a:latin typeface="Arial Narrow" pitchFamily="34" charset="0"/>
        </a:defRPr>
      </a:lvl7pPr>
      <a:lvl8pPr marL="1371600" algn="l" rtl="0" fontAlgn="base">
        <a:spcBef>
          <a:spcPct val="0"/>
        </a:spcBef>
        <a:spcAft>
          <a:spcPct val="0"/>
        </a:spcAft>
        <a:defRPr sz="4000" b="1">
          <a:solidFill>
            <a:schemeClr val="bg1"/>
          </a:solidFill>
          <a:latin typeface="Arial Narrow" pitchFamily="34" charset="0"/>
        </a:defRPr>
      </a:lvl8pPr>
      <a:lvl9pPr marL="1828800" algn="l" rtl="0" fontAlgn="base">
        <a:spcBef>
          <a:spcPct val="0"/>
        </a:spcBef>
        <a:spcAft>
          <a:spcPct val="0"/>
        </a:spcAft>
        <a:defRPr sz="4000" b="1">
          <a:solidFill>
            <a:schemeClr val="bg1"/>
          </a:solidFill>
          <a:latin typeface="Arial Narrow"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fontAlgn="base">
        <a:spcBef>
          <a:spcPct val="20000"/>
        </a:spcBef>
        <a:spcAft>
          <a:spcPct val="0"/>
        </a:spcAft>
        <a:buChar char="»"/>
        <a:defRPr sz="3200">
          <a:solidFill>
            <a:schemeClr val="tx1"/>
          </a:solidFill>
          <a:latin typeface="+mn-lt"/>
        </a:defRPr>
      </a:lvl6pPr>
      <a:lvl7pPr marL="2971800" indent="-228600" algn="l" rtl="0" fontAlgn="base">
        <a:spcBef>
          <a:spcPct val="20000"/>
        </a:spcBef>
        <a:spcAft>
          <a:spcPct val="0"/>
        </a:spcAft>
        <a:buChar char="»"/>
        <a:defRPr sz="3200">
          <a:solidFill>
            <a:schemeClr val="tx1"/>
          </a:solidFill>
          <a:latin typeface="+mn-lt"/>
        </a:defRPr>
      </a:lvl7pPr>
      <a:lvl8pPr marL="3429000" indent="-228600" algn="l" rtl="0" fontAlgn="base">
        <a:spcBef>
          <a:spcPct val="20000"/>
        </a:spcBef>
        <a:spcAft>
          <a:spcPct val="0"/>
        </a:spcAft>
        <a:buChar char="»"/>
        <a:defRPr sz="3200">
          <a:solidFill>
            <a:schemeClr val="tx1"/>
          </a:solidFill>
          <a:latin typeface="+mn-lt"/>
        </a:defRPr>
      </a:lvl8pPr>
      <a:lvl9pPr marL="3886200" indent="-228600" algn="l" rtl="0" fontAlgn="base">
        <a:spcBef>
          <a:spcPct val="20000"/>
        </a:spcBef>
        <a:spcAft>
          <a:spcPct val="0"/>
        </a:spcAft>
        <a:buChar char="»"/>
        <a:defRPr sz="3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wmf"/><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2.png"/><Relationship Id="rId5" Type="http://schemas.openxmlformats.org/officeDocument/2006/relationships/hyperlink" Target="mailto:john.doe@gmail.com"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3.png"/><Relationship Id="rId5" Type="http://schemas.openxmlformats.org/officeDocument/2006/relationships/hyperlink" Target="https://shbp.georgia.gov/enrollment-portal"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5.png"/><Relationship Id="rId5" Type="http://schemas.openxmlformats.org/officeDocument/2006/relationships/hyperlink" Target="https://shbp.georgia.gov/enrollment-portal" TargetMode="Externa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5.png"/><Relationship Id="rId2" Type="http://schemas.microsoft.com/office/2007/relationships/media" Target="../media/media15.m4a"/><Relationship Id="rId1" Type="http://schemas.openxmlformats.org/officeDocument/2006/relationships/tags" Target="../tags/tag2.xml"/><Relationship Id="rId6" Type="http://schemas.openxmlformats.org/officeDocument/2006/relationships/image" Target="../media/image17.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5.png"/><Relationship Id="rId2" Type="http://schemas.microsoft.com/office/2007/relationships/media" Target="../media/media17.m4a"/><Relationship Id="rId1" Type="http://schemas.openxmlformats.org/officeDocument/2006/relationships/tags" Target="../tags/tag3.xml"/><Relationship Id="rId6" Type="http://schemas.openxmlformats.org/officeDocument/2006/relationships/image" Target="../media/image19.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wmf"/><Relationship Id="rId5" Type="http://schemas.openxmlformats.org/officeDocument/2006/relationships/image" Target="../media/image6.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5.png"/><Relationship Id="rId5" Type="http://schemas.microsoft.com/office/2018/10/relationships/comments" Target="../comments/modernComment_22D_AD78C3CC.xml"/><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png"/><Relationship Id="rId5" Type="http://schemas.openxmlformats.org/officeDocument/2006/relationships/image" Target="../media/image2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png"/><Relationship Id="rId5" Type="http://schemas.openxmlformats.org/officeDocument/2006/relationships/image" Target="../media/image2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hyperlink" Target="https://shbp.georgia.gov/plan-options-programs" TargetMode="External"/><Relationship Id="rId5" Type="http://schemas.openxmlformats.org/officeDocument/2006/relationships/hyperlink" Target="https://shbp.georgia.gov/enrollment/open-enrollment" TargetMode="External"/><Relationship Id="rId4" Type="http://schemas.openxmlformats.org/officeDocument/2006/relationships/notesSlide" Target="../notesSlides/notesSlide25.xml"/><Relationship Id="rId9" Type="http://schemas.openxmlformats.org/officeDocument/2006/relationships/image" Target="../media/image24.em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5.png"/><Relationship Id="rId5" Type="http://schemas.openxmlformats.org/officeDocument/2006/relationships/image" Target="../media/image2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5.png"/><Relationship Id="rId5" Type="http://schemas.openxmlformats.org/officeDocument/2006/relationships/image" Target="../media/image26.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5.png"/><Relationship Id="rId5" Type="http://schemas.openxmlformats.org/officeDocument/2006/relationships/image" Target="../media/image27.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5.png"/><Relationship Id="rId5" Type="http://schemas.openxmlformats.org/officeDocument/2006/relationships/image" Target="../media/image28.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hyperlink" Target="mailto:SHBPservicecenter@adp.com" TargetMode="External"/><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5.png"/><Relationship Id="rId5" Type="http://schemas.openxmlformats.org/officeDocument/2006/relationships/image" Target="../media/image29.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audio" Target="../media/media32.m4a"/><Relationship Id="rId7" Type="http://schemas.openxmlformats.org/officeDocument/2006/relationships/image" Target="../media/image5.png"/><Relationship Id="rId2" Type="http://schemas.microsoft.com/office/2007/relationships/media" Target="../media/media32.m4a"/><Relationship Id="rId1" Type="http://schemas.openxmlformats.org/officeDocument/2006/relationships/tags" Target="../tags/tag4.xml"/><Relationship Id="rId6" Type="http://schemas.openxmlformats.org/officeDocument/2006/relationships/image" Target="../media/image30.png"/><Relationship Id="rId5" Type="http://schemas.openxmlformats.org/officeDocument/2006/relationships/notesSlide" Target="../notesSlides/notesSlide32.xml"/><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5.png"/><Relationship Id="rId5" Type="http://schemas.openxmlformats.org/officeDocument/2006/relationships/image" Target="../media/image31.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5.png"/><Relationship Id="rId5" Type="http://schemas.openxmlformats.org/officeDocument/2006/relationships/image" Target="../media/image32.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5.png"/><Relationship Id="rId5" Type="http://schemas.openxmlformats.org/officeDocument/2006/relationships/image" Target="../media/image33.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5.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5.png"/><Relationship Id="rId5" Type="http://schemas.openxmlformats.org/officeDocument/2006/relationships/image" Target="../media/image34.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5.png"/><Relationship Id="rId5" Type="http://schemas.openxmlformats.org/officeDocument/2006/relationships/image" Target="../media/image35.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5.png"/><Relationship Id="rId5" Type="http://schemas.openxmlformats.org/officeDocument/2006/relationships/image" Target="../media/image36.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5.png"/><Relationship Id="rId5" Type="http://schemas.openxmlformats.org/officeDocument/2006/relationships/image" Target="../media/image37.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5.png"/><Relationship Id="rId5" Type="http://schemas.openxmlformats.org/officeDocument/2006/relationships/image" Target="../media/image38.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5.png"/><Relationship Id="rId5" Type="http://schemas.openxmlformats.org/officeDocument/2006/relationships/image" Target="../media/image39.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5.png"/><Relationship Id="rId5" Type="http://schemas.openxmlformats.org/officeDocument/2006/relationships/image" Target="../media/image39.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hyperlink" Target="mailto:SHBPservicecenter@adp.com" TargetMode="External"/><Relationship Id="rId5" Type="http://schemas.openxmlformats.org/officeDocument/2006/relationships/hyperlink" Target="mySHBPga.adp.com" TargetMode="External"/><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hyperlink" Target="https://myshbpga.adp.com/"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9.m4a"/><Relationship Id="rId7" Type="http://schemas.openxmlformats.org/officeDocument/2006/relationships/image" Target="../media/image11.png"/><Relationship Id="rId2" Type="http://schemas.microsoft.com/office/2007/relationships/media" Target="../media/media9.m4a"/><Relationship Id="rId1" Type="http://schemas.openxmlformats.org/officeDocument/2006/relationships/tags" Target="../tags/tag1.xml"/><Relationship Id="rId6" Type="http://schemas.openxmlformats.org/officeDocument/2006/relationships/image" Target="../media/image10.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39"/>
          <p:cNvSpPr>
            <a:spLocks noGrp="1" noChangeArrowheads="1"/>
          </p:cNvSpPr>
          <p:nvPr>
            <p:ph type="subTitle" idx="1"/>
          </p:nvPr>
        </p:nvSpPr>
        <p:spPr>
          <a:xfrm>
            <a:off x="0" y="0"/>
            <a:ext cx="9296400" cy="7010400"/>
          </a:xfrm>
          <a:solidFill>
            <a:schemeClr val="bg1"/>
          </a:solidFill>
        </p:spPr>
        <p:txBody>
          <a:bodyPr/>
          <a:lstStyle/>
          <a:p>
            <a:pPr eaLnBrk="1" hangingPunct="1"/>
            <a:endParaRPr lang="en-US" altLang="en-US" dirty="0"/>
          </a:p>
        </p:txBody>
      </p:sp>
      <p:pic>
        <p:nvPicPr>
          <p:cNvPr id="4099" name="Picture 87" descr="PPTdesign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0472"/>
            <a:ext cx="9796463" cy="736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Rectangle 90"/>
          <p:cNvSpPr>
            <a:spLocks noChangeArrowheads="1"/>
          </p:cNvSpPr>
          <p:nvPr/>
        </p:nvSpPr>
        <p:spPr bwMode="auto">
          <a:xfrm>
            <a:off x="0" y="4419600"/>
            <a:ext cx="8305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3200">
                <a:solidFill>
                  <a:schemeClr val="tx1"/>
                </a:solidFill>
                <a:latin typeface="Arial Narrow" panose="020B0606020202030204" pitchFamily="34" charset="0"/>
              </a:defRPr>
            </a:lvl9pPr>
          </a:lstStyle>
          <a:p>
            <a:pPr eaLnBrk="1" hangingPunct="1">
              <a:lnSpc>
                <a:spcPct val="80000"/>
              </a:lnSpc>
              <a:spcAft>
                <a:spcPct val="30000"/>
              </a:spcAft>
              <a:buFontTx/>
              <a:buNone/>
            </a:pPr>
            <a:endParaRPr lang="en-US" altLang="en-US" sz="2200" dirty="0">
              <a:solidFill>
                <a:schemeClr val="bg1"/>
              </a:solidFill>
            </a:endParaRPr>
          </a:p>
        </p:txBody>
      </p:sp>
      <p:sp>
        <p:nvSpPr>
          <p:cNvPr id="4101" name="Rectangle 93"/>
          <p:cNvSpPr>
            <a:spLocks noChangeArrowheads="1"/>
          </p:cNvSpPr>
          <p:nvPr/>
        </p:nvSpPr>
        <p:spPr bwMode="auto">
          <a:xfrm>
            <a:off x="152400" y="5257800"/>
            <a:ext cx="8915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3200">
                <a:solidFill>
                  <a:schemeClr val="tx1"/>
                </a:solidFill>
                <a:latin typeface="Arial Narrow" panose="020B0606020202030204" pitchFamily="34" charset="0"/>
              </a:defRPr>
            </a:lvl9pPr>
          </a:lstStyle>
          <a:p>
            <a:pPr eaLnBrk="1" hangingPunct="1">
              <a:lnSpc>
                <a:spcPct val="80000"/>
              </a:lnSpc>
              <a:buFontTx/>
              <a:buNone/>
            </a:pPr>
            <a:endParaRPr lang="en-US" altLang="en-US" sz="1600" b="1" dirty="0">
              <a:solidFill>
                <a:schemeClr val="bg1"/>
              </a:solidFill>
            </a:endParaRPr>
          </a:p>
        </p:txBody>
      </p:sp>
      <p:sp>
        <p:nvSpPr>
          <p:cNvPr id="4102" name="Rectangle 94"/>
          <p:cNvSpPr>
            <a:spLocks noChangeArrowheads="1"/>
          </p:cNvSpPr>
          <p:nvPr/>
        </p:nvSpPr>
        <p:spPr bwMode="auto">
          <a:xfrm>
            <a:off x="4114800" y="5791200"/>
            <a:ext cx="5105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3200">
                <a:solidFill>
                  <a:schemeClr val="tx1"/>
                </a:solidFill>
                <a:latin typeface="Arial Narrow" panose="020B0606020202030204" pitchFamily="34" charset="0"/>
              </a:defRPr>
            </a:lvl9pPr>
          </a:lstStyle>
          <a:p>
            <a:pPr algn="ctr" eaLnBrk="1" hangingPunct="1">
              <a:lnSpc>
                <a:spcPct val="80000"/>
              </a:lnSpc>
              <a:spcAft>
                <a:spcPct val="30000"/>
              </a:spcAft>
              <a:buFontTx/>
              <a:buNone/>
            </a:pPr>
            <a:endParaRPr lang="en-US" altLang="en-US" sz="1800" dirty="0">
              <a:solidFill>
                <a:schemeClr val="bg1"/>
              </a:solidFill>
            </a:endParaRPr>
          </a:p>
          <a:p>
            <a:pPr algn="ctr" eaLnBrk="1" hangingPunct="1">
              <a:lnSpc>
                <a:spcPct val="80000"/>
              </a:lnSpc>
              <a:spcAft>
                <a:spcPct val="30000"/>
              </a:spcAft>
              <a:buFontTx/>
              <a:buNone/>
            </a:pPr>
            <a:endParaRPr lang="en-US" altLang="en-US" sz="1800" dirty="0">
              <a:solidFill>
                <a:schemeClr val="bg1"/>
              </a:solidFill>
            </a:endParaRPr>
          </a:p>
          <a:p>
            <a:pPr eaLnBrk="1" hangingPunct="1">
              <a:lnSpc>
                <a:spcPct val="80000"/>
              </a:lnSpc>
              <a:buFontTx/>
              <a:buNone/>
            </a:pPr>
            <a:endParaRPr lang="en-US" altLang="en-US" sz="1800" dirty="0">
              <a:solidFill>
                <a:schemeClr val="bg1"/>
              </a:solidFill>
            </a:endParaRPr>
          </a:p>
        </p:txBody>
      </p:sp>
      <p:pic>
        <p:nvPicPr>
          <p:cNvPr id="4103" name="Picture 95" descr="PPT_2011_coll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3" y="2608524"/>
            <a:ext cx="9796463" cy="178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97" descr="dch_logo_pms299_ALT2012_REVR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7963" y="228600"/>
            <a:ext cx="200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5" name="TextBox 9"/>
          <p:cNvSpPr txBox="1">
            <a:spLocks noChangeArrowheads="1"/>
          </p:cNvSpPr>
          <p:nvPr/>
        </p:nvSpPr>
        <p:spPr bwMode="auto">
          <a:xfrm>
            <a:off x="-3425" y="1331273"/>
            <a:ext cx="9784477"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3200">
                <a:solidFill>
                  <a:schemeClr val="tx1"/>
                </a:solidFill>
                <a:latin typeface="Arial Narrow" panose="020B0606020202030204" pitchFamily="34" charset="0"/>
              </a:defRPr>
            </a:lvl9pPr>
          </a:lstStyle>
          <a:p>
            <a:pPr algn="ctr" eaLnBrk="1" hangingPunct="1">
              <a:spcBef>
                <a:spcPct val="0"/>
              </a:spcBef>
              <a:buNone/>
            </a:pPr>
            <a:r>
              <a:rPr lang="en-US" altLang="en-US" sz="4000" b="1" dirty="0">
                <a:solidFill>
                  <a:schemeClr val="bg1"/>
                </a:solidFill>
              </a:rPr>
              <a:t>SKIP THE PHONES CAMPAIGN!</a:t>
            </a:r>
          </a:p>
          <a:p>
            <a:pPr algn="ctr" eaLnBrk="1" hangingPunct="1">
              <a:spcBef>
                <a:spcPct val="0"/>
              </a:spcBef>
              <a:buNone/>
            </a:pPr>
            <a:r>
              <a:rPr lang="en-US" altLang="en-US" sz="1800" b="1" dirty="0">
                <a:solidFill>
                  <a:schemeClr val="bg1"/>
                </a:solidFill>
              </a:rPr>
              <a:t>2023 DCH Strategic Initiative: Getting Our Retirees </a:t>
            </a:r>
          </a:p>
          <a:p>
            <a:pPr algn="ctr" eaLnBrk="1" hangingPunct="1">
              <a:spcBef>
                <a:spcPct val="0"/>
              </a:spcBef>
              <a:buNone/>
            </a:pPr>
            <a:r>
              <a:rPr lang="en-US" altLang="en-US" sz="1800" b="1" dirty="0">
                <a:solidFill>
                  <a:schemeClr val="bg1"/>
                </a:solidFill>
              </a:rPr>
              <a:t>To The SHBP Enrollment Portal for the Retiree Option Change Period </a:t>
            </a:r>
          </a:p>
        </p:txBody>
      </p:sp>
      <p:sp>
        <p:nvSpPr>
          <p:cNvPr id="11" name="Rectangle 90">
            <a:extLst>
              <a:ext uri="{FF2B5EF4-FFF2-40B4-BE49-F238E27FC236}">
                <a16:creationId xmlns:a16="http://schemas.microsoft.com/office/drawing/2014/main" id="{5B8A9F02-6069-421F-8067-DF8CB92E0BD7}"/>
              </a:ext>
            </a:extLst>
          </p:cNvPr>
          <p:cNvSpPr>
            <a:spLocks noChangeArrowheads="1"/>
          </p:cNvSpPr>
          <p:nvPr/>
        </p:nvSpPr>
        <p:spPr bwMode="auto">
          <a:xfrm>
            <a:off x="76200" y="4529725"/>
            <a:ext cx="9525000" cy="1772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3200">
                <a:solidFill>
                  <a:schemeClr val="tx1"/>
                </a:solidFill>
                <a:latin typeface="Arial Narrow" panose="020B0606020202030204" pitchFamily="34" charset="0"/>
              </a:defRPr>
            </a:lvl9pPr>
          </a:lstStyle>
          <a:p>
            <a:pPr eaLnBrk="1" hangingPunct="1">
              <a:lnSpc>
                <a:spcPct val="80000"/>
              </a:lnSpc>
              <a:spcAft>
                <a:spcPct val="30000"/>
              </a:spcAft>
              <a:buFontTx/>
              <a:buNone/>
            </a:pPr>
            <a:endParaRPr lang="en-US" altLang="en-US" sz="1600" dirty="0">
              <a:solidFill>
                <a:schemeClr val="bg1"/>
              </a:solidFill>
            </a:endParaRPr>
          </a:p>
          <a:p>
            <a:pPr eaLnBrk="1" hangingPunct="1">
              <a:lnSpc>
                <a:spcPct val="80000"/>
              </a:lnSpc>
              <a:spcAft>
                <a:spcPct val="30000"/>
              </a:spcAft>
              <a:buFontTx/>
              <a:buNone/>
            </a:pPr>
            <a:r>
              <a:rPr lang="en-US" altLang="en-US" sz="2200" b="1" dirty="0">
                <a:solidFill>
                  <a:schemeClr val="bg1"/>
                </a:solidFill>
              </a:rPr>
              <a:t>Presented to: </a:t>
            </a:r>
            <a:r>
              <a:rPr lang="en-US" altLang="en-US" sz="2200" dirty="0">
                <a:solidFill>
                  <a:schemeClr val="bg1"/>
                </a:solidFill>
              </a:rPr>
              <a:t>	SHBP Retirees		</a:t>
            </a:r>
          </a:p>
          <a:p>
            <a:pPr eaLnBrk="1" hangingPunct="1">
              <a:lnSpc>
                <a:spcPct val="80000"/>
              </a:lnSpc>
              <a:spcAft>
                <a:spcPct val="30000"/>
              </a:spcAft>
              <a:buNone/>
            </a:pPr>
            <a:r>
              <a:rPr lang="en-US" altLang="en-US" sz="2200" b="1" dirty="0">
                <a:solidFill>
                  <a:schemeClr val="bg1"/>
                </a:solidFill>
              </a:rPr>
              <a:t>Presented by:</a:t>
            </a:r>
            <a:r>
              <a:rPr lang="en-US" altLang="en-US" sz="2200" dirty="0">
                <a:solidFill>
                  <a:schemeClr val="bg1"/>
                </a:solidFill>
              </a:rPr>
              <a:t>	Member Services, SHBP Eligibility &amp; Benefits Administration Unit</a:t>
            </a:r>
          </a:p>
          <a:p>
            <a:pPr eaLnBrk="1" hangingPunct="1">
              <a:lnSpc>
                <a:spcPct val="80000"/>
              </a:lnSpc>
              <a:spcAft>
                <a:spcPct val="30000"/>
              </a:spcAft>
              <a:buNone/>
            </a:pPr>
            <a:r>
              <a:rPr lang="en-US" altLang="en-US" sz="2200" b="1" dirty="0">
                <a:solidFill>
                  <a:schemeClr val="bg1"/>
                </a:solidFill>
              </a:rPr>
              <a:t>Date: </a:t>
            </a:r>
            <a:r>
              <a:rPr lang="en-US" altLang="en-US" sz="2200" dirty="0">
                <a:solidFill>
                  <a:schemeClr val="bg1"/>
                </a:solidFill>
              </a:rPr>
              <a:t>		September 2023		</a:t>
            </a:r>
          </a:p>
        </p:txBody>
      </p:sp>
      <p:pic>
        <p:nvPicPr>
          <p:cNvPr id="29" name="Recorded Sound">
            <a:hlinkClick r:id="" action="ppaction://media"/>
            <a:extLst>
              <a:ext uri="{FF2B5EF4-FFF2-40B4-BE49-F238E27FC236}">
                <a16:creationId xmlns:a16="http://schemas.microsoft.com/office/drawing/2014/main" id="{CC6568C9-9A8C-6D70-833A-7325998725C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68800" y="32258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496"/>
    </mc:Choice>
    <mc:Fallback xmlns="">
      <p:transition spd="slow" advTm="36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496"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p:cNvSpPr>
            <a:spLocks noGrp="1" noChangeArrowheads="1"/>
          </p:cNvSpPr>
          <p:nvPr>
            <p:ph type="title"/>
          </p:nvPr>
        </p:nvSpPr>
        <p:spPr>
          <a:xfrm>
            <a:off x="0" y="152400"/>
            <a:ext cx="9144000" cy="990600"/>
          </a:xfrm>
        </p:spPr>
        <p:txBody>
          <a:bodyPr/>
          <a:lstStyle/>
          <a:p>
            <a:pPr marL="0" indent="0" algn="ctr">
              <a:buFontTx/>
              <a:buNone/>
            </a:pPr>
            <a:r>
              <a:rPr lang="en-US" altLang="en-US" dirty="0"/>
              <a:t>Registration &amp; Log In</a:t>
            </a:r>
          </a:p>
        </p:txBody>
      </p:sp>
      <p:sp>
        <p:nvSpPr>
          <p:cNvPr id="2" name="Content Placeholder 1">
            <a:extLst>
              <a:ext uri="{FF2B5EF4-FFF2-40B4-BE49-F238E27FC236}">
                <a16:creationId xmlns:a16="http://schemas.microsoft.com/office/drawing/2014/main" id="{6685F7ED-73AD-45B3-828B-CDB01EA897B8}"/>
              </a:ext>
            </a:extLst>
          </p:cNvPr>
          <p:cNvSpPr>
            <a:spLocks noGrp="1"/>
          </p:cNvSpPr>
          <p:nvPr>
            <p:ph idx="1"/>
          </p:nvPr>
        </p:nvSpPr>
        <p:spPr>
          <a:xfrm>
            <a:off x="299419" y="1524000"/>
            <a:ext cx="3739181" cy="3810000"/>
          </a:xfrm>
        </p:spPr>
        <p:txBody>
          <a:bodyPr/>
          <a:lstStyle/>
          <a:p>
            <a:pPr marL="0" indent="0">
              <a:buNone/>
            </a:pPr>
            <a:r>
              <a:rPr lang="en-US" sz="2000" b="1" dirty="0">
                <a:latin typeface="Arial"/>
                <a:cs typeface="Arial"/>
              </a:rPr>
              <a:t>Let’s get Started.  </a:t>
            </a:r>
            <a:r>
              <a:rPr lang="en-US" sz="2000" dirty="0">
                <a:latin typeface="Arial"/>
                <a:cs typeface="Arial"/>
              </a:rPr>
              <a:t>Enter your:</a:t>
            </a:r>
          </a:p>
          <a:p>
            <a:pPr marL="457200" indent="-457200">
              <a:buFont typeface="+mj-lt"/>
              <a:buAutoNum type="arabicPeriod"/>
            </a:pPr>
            <a:r>
              <a:rPr lang="en-US" sz="2000" dirty="0">
                <a:latin typeface="Arial"/>
                <a:cs typeface="Arial"/>
              </a:rPr>
              <a:t>First and Last Name, </a:t>
            </a:r>
          </a:p>
          <a:p>
            <a:pPr marL="457200" indent="-457200">
              <a:buFont typeface="+mj-lt"/>
              <a:buAutoNum type="arabicPeriod"/>
            </a:pPr>
            <a:r>
              <a:rPr lang="en-US" sz="2000" dirty="0">
                <a:latin typeface="Arial"/>
                <a:cs typeface="Arial"/>
              </a:rPr>
              <a:t>SSN, EIN or TIN, and </a:t>
            </a:r>
          </a:p>
          <a:p>
            <a:pPr marL="457200" indent="-457200">
              <a:buFont typeface="+mj-lt"/>
              <a:buAutoNum type="arabicPeriod"/>
            </a:pPr>
            <a:r>
              <a:rPr lang="en-US" sz="2000" dirty="0">
                <a:latin typeface="Arial"/>
                <a:cs typeface="Arial"/>
              </a:rPr>
              <a:t>Birth month, day and year.</a:t>
            </a:r>
          </a:p>
          <a:p>
            <a:pPr marL="0" indent="0">
              <a:buNone/>
            </a:pPr>
            <a:r>
              <a:rPr lang="en-US" sz="2000" dirty="0">
                <a:latin typeface="Arial"/>
                <a:cs typeface="Arial"/>
              </a:rPr>
              <a:t>If you click the question marks you’ll receive helpful information to assist you with completing the fields. </a:t>
            </a:r>
          </a:p>
          <a:p>
            <a:pPr marL="0" indent="0">
              <a:buNone/>
            </a:pPr>
            <a:r>
              <a:rPr lang="en-US" sz="2000" dirty="0">
                <a:latin typeface="Arial"/>
                <a:cs typeface="Arial"/>
              </a:rPr>
              <a:t>Then enter your frequently used email address                       (e.g., </a:t>
            </a:r>
            <a:r>
              <a:rPr lang="en-US" sz="2000" dirty="0">
                <a:latin typeface="Arial"/>
                <a:cs typeface="Arial"/>
                <a:hlinkClick r:id="rId5"/>
              </a:rPr>
              <a:t>john.doe@gmail.com</a:t>
            </a:r>
            <a:r>
              <a:rPr lang="en-US" sz="2000" dirty="0">
                <a:latin typeface="Arial"/>
                <a:cs typeface="Arial"/>
              </a:rPr>
              <a:t>) and mobile number to create your account and receive account notifications.  </a:t>
            </a:r>
          </a:p>
          <a:p>
            <a:pPr marL="0" indent="0">
              <a:buNone/>
            </a:pPr>
            <a:endParaRPr lang="en-US" altLang="en-US" sz="2000" b="1" dirty="0"/>
          </a:p>
          <a:p>
            <a:pPr marL="0" indent="0">
              <a:spcBef>
                <a:spcPct val="0"/>
              </a:spcBef>
              <a:buFontTx/>
              <a:buNone/>
            </a:pPr>
            <a:endParaRPr lang="en-US" altLang="en-US" sz="2000" b="1" dirty="0">
              <a:latin typeface="Arial" panose="020B0604020202020204" pitchFamily="34" charset="0"/>
            </a:endParaRPr>
          </a:p>
          <a:p>
            <a:pPr>
              <a:spcBef>
                <a:spcPct val="0"/>
              </a:spcBef>
              <a:buFontTx/>
              <a:buNone/>
            </a:pPr>
            <a:endParaRPr lang="en-US" altLang="en-US" sz="2000" b="1" dirty="0">
              <a:latin typeface="Arial" panose="020B0604020202020204" pitchFamily="34" charset="0"/>
            </a:endParaRPr>
          </a:p>
          <a:p>
            <a:endParaRPr lang="en-US" b="1" dirty="0"/>
          </a:p>
        </p:txBody>
      </p:sp>
      <p:sp>
        <p:nvSpPr>
          <p:cNvPr id="7" name="TextBox 6">
            <a:extLst>
              <a:ext uri="{FF2B5EF4-FFF2-40B4-BE49-F238E27FC236}">
                <a16:creationId xmlns:a16="http://schemas.microsoft.com/office/drawing/2014/main" id="{51373A6A-455D-40CA-A99C-E0356C453CE4}"/>
              </a:ext>
            </a:extLst>
          </p:cNvPr>
          <p:cNvSpPr txBox="1"/>
          <p:nvPr/>
        </p:nvSpPr>
        <p:spPr>
          <a:xfrm>
            <a:off x="4120243" y="2971800"/>
            <a:ext cx="914400" cy="914400"/>
          </a:xfrm>
          <a:prstGeom prst="rect">
            <a:avLst/>
          </a:prstGeom>
          <a:noFill/>
        </p:spPr>
        <p:txBody>
          <a:bodyPr wrap="square" rtlCol="0">
            <a:spAutoFit/>
          </a:bodyPr>
          <a:lstStyle/>
          <a:p>
            <a:endParaRPr lang="en-US" dirty="0"/>
          </a:p>
        </p:txBody>
      </p:sp>
      <p:pic>
        <p:nvPicPr>
          <p:cNvPr id="5" name="Picture 4">
            <a:extLst>
              <a:ext uri="{FF2B5EF4-FFF2-40B4-BE49-F238E27FC236}">
                <a16:creationId xmlns:a16="http://schemas.microsoft.com/office/drawing/2014/main" id="{57EDBE94-C442-4867-AA5D-C2F2F17A9F4A}"/>
              </a:ext>
            </a:extLst>
          </p:cNvPr>
          <p:cNvPicPr>
            <a:picLocks noChangeAspect="1"/>
          </p:cNvPicPr>
          <p:nvPr/>
        </p:nvPicPr>
        <p:blipFill>
          <a:blip r:embed="rId6"/>
          <a:stretch>
            <a:fillRect/>
          </a:stretch>
        </p:blipFill>
        <p:spPr>
          <a:xfrm>
            <a:off x="3829050" y="2971800"/>
            <a:ext cx="419100" cy="457200"/>
          </a:xfrm>
          <a:prstGeom prst="rect">
            <a:avLst/>
          </a:prstGeom>
        </p:spPr>
      </p:pic>
      <p:pic>
        <p:nvPicPr>
          <p:cNvPr id="6" name="Picture 5">
            <a:extLst>
              <a:ext uri="{FF2B5EF4-FFF2-40B4-BE49-F238E27FC236}">
                <a16:creationId xmlns:a16="http://schemas.microsoft.com/office/drawing/2014/main" id="{9E3E95F2-1FD8-F6E3-34A7-B490A287AFB2}"/>
              </a:ext>
            </a:extLst>
          </p:cNvPr>
          <p:cNvPicPr>
            <a:picLocks noChangeAspect="1"/>
          </p:cNvPicPr>
          <p:nvPr/>
        </p:nvPicPr>
        <p:blipFill>
          <a:blip r:embed="rId7"/>
          <a:stretch>
            <a:fillRect/>
          </a:stretch>
        </p:blipFill>
        <p:spPr>
          <a:xfrm>
            <a:off x="4572000" y="1740213"/>
            <a:ext cx="3860998" cy="4648439"/>
          </a:xfrm>
          <a:prstGeom prst="rect">
            <a:avLst/>
          </a:prstGeom>
        </p:spPr>
      </p:pic>
      <p:pic>
        <p:nvPicPr>
          <p:cNvPr id="14" name="Recorded Sound">
            <a:hlinkClick r:id="" action="ppaction://media"/>
            <a:extLst>
              <a:ext uri="{FF2B5EF4-FFF2-40B4-BE49-F238E27FC236}">
                <a16:creationId xmlns:a16="http://schemas.microsoft.com/office/drawing/2014/main" id="{D72B388F-7EB5-D6F2-3F09-160D24471B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615600161"/>
      </p:ext>
    </p:extLst>
  </p:cSld>
  <p:clrMapOvr>
    <a:masterClrMapping/>
  </p:clrMapOvr>
  <mc:AlternateContent xmlns:mc="http://schemas.openxmlformats.org/markup-compatibility/2006" xmlns:p14="http://schemas.microsoft.com/office/powerpoint/2010/main">
    <mc:Choice Requires="p14">
      <p:transition spd="slow" p14:dur="2000" advTm="31871"/>
    </mc:Choice>
    <mc:Fallback xmlns="">
      <p:transition spd="slow" advTm="31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7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p:cNvSpPr>
            <a:spLocks noGrp="1" noChangeArrowheads="1"/>
          </p:cNvSpPr>
          <p:nvPr>
            <p:ph type="title"/>
          </p:nvPr>
        </p:nvSpPr>
        <p:spPr>
          <a:xfrm>
            <a:off x="0" y="152400"/>
            <a:ext cx="9144000" cy="990600"/>
          </a:xfrm>
        </p:spPr>
        <p:txBody>
          <a:bodyPr/>
          <a:lstStyle/>
          <a:p>
            <a:pPr marL="0" indent="0" algn="ctr">
              <a:buFontTx/>
              <a:buNone/>
            </a:pPr>
            <a:r>
              <a:rPr lang="en-US" altLang="en-US" dirty="0"/>
              <a:t>Registration &amp; Log In</a:t>
            </a:r>
          </a:p>
        </p:txBody>
      </p:sp>
      <p:sp>
        <p:nvSpPr>
          <p:cNvPr id="4" name="Rectangle 3">
            <a:extLst>
              <a:ext uri="{FF2B5EF4-FFF2-40B4-BE49-F238E27FC236}">
                <a16:creationId xmlns:a16="http://schemas.microsoft.com/office/drawing/2014/main" id="{04D7BDE4-6E01-452E-A282-E8FADDFAE5E2}"/>
              </a:ext>
            </a:extLst>
          </p:cNvPr>
          <p:cNvSpPr/>
          <p:nvPr/>
        </p:nvSpPr>
        <p:spPr>
          <a:xfrm>
            <a:off x="4572000" y="2167468"/>
            <a:ext cx="3810000" cy="2862322"/>
          </a:xfrm>
          <a:prstGeom prst="rect">
            <a:avLst/>
          </a:prstGeom>
        </p:spPr>
        <p:txBody>
          <a:bodyPr wrap="square">
            <a:spAutoFit/>
          </a:bodyPr>
          <a:lstStyle/>
          <a:p>
            <a:pPr marL="0" indent="0">
              <a:buNone/>
            </a:pPr>
            <a:r>
              <a:rPr lang="en-US" b="1" dirty="0">
                <a:latin typeface="Arial"/>
                <a:cs typeface="Arial"/>
              </a:rPr>
              <a:t>Record Not Found.  </a:t>
            </a:r>
          </a:p>
          <a:p>
            <a:pPr marL="0" indent="0">
              <a:buNone/>
            </a:pPr>
            <a:r>
              <a:rPr lang="en-US" dirty="0">
                <a:latin typeface="Arial"/>
                <a:cs typeface="Arial"/>
              </a:rPr>
              <a:t>If after you enter the information on this screen a message is returned indicating that there is no record of your information then:</a:t>
            </a:r>
          </a:p>
          <a:p>
            <a:pPr marL="342900" indent="-342900">
              <a:buAutoNum type="arabicPeriod"/>
            </a:pPr>
            <a:r>
              <a:rPr lang="en-US" dirty="0">
                <a:latin typeface="Arial"/>
                <a:cs typeface="Arial"/>
              </a:rPr>
              <a:t>Double-check the information entered to confirm its accuracy</a:t>
            </a:r>
          </a:p>
          <a:p>
            <a:pPr marL="342900" indent="-342900">
              <a:buAutoNum type="arabicPeriod"/>
            </a:pPr>
            <a:r>
              <a:rPr lang="en-US" dirty="0">
                <a:latin typeface="Arial"/>
                <a:cs typeface="Arial"/>
              </a:rPr>
              <a:t>Please review our website at </a:t>
            </a:r>
            <a:r>
              <a:rPr lang="en-US" sz="1800" dirty="0">
                <a:latin typeface="Arial Narrow" panose="020B0606020202030204" pitchFamily="34" charset="0"/>
                <a:hlinkClick r:id="rId5"/>
              </a:rPr>
              <a:t>https://shbp.Georgia.gov/enrollment-portal</a:t>
            </a:r>
            <a:r>
              <a:rPr lang="en-US" sz="1800" dirty="0">
                <a:latin typeface="Arial Narrow" panose="020B0606020202030204" pitchFamily="34" charset="0"/>
              </a:rPr>
              <a:t>. </a:t>
            </a:r>
            <a:endParaRPr lang="en-US" sz="1800" b="1" kern="0" dirty="0"/>
          </a:p>
        </p:txBody>
      </p:sp>
      <p:pic>
        <p:nvPicPr>
          <p:cNvPr id="6" name="Picture 5">
            <a:extLst>
              <a:ext uri="{FF2B5EF4-FFF2-40B4-BE49-F238E27FC236}">
                <a16:creationId xmlns:a16="http://schemas.microsoft.com/office/drawing/2014/main" id="{DFA594E9-88C8-C903-CC23-D532E6E21424}"/>
              </a:ext>
            </a:extLst>
          </p:cNvPr>
          <p:cNvPicPr>
            <a:picLocks noChangeAspect="1"/>
          </p:cNvPicPr>
          <p:nvPr/>
        </p:nvPicPr>
        <p:blipFill>
          <a:blip r:embed="rId6"/>
          <a:stretch>
            <a:fillRect/>
          </a:stretch>
        </p:blipFill>
        <p:spPr>
          <a:xfrm>
            <a:off x="457200" y="1390254"/>
            <a:ext cx="3860998" cy="4648439"/>
          </a:xfrm>
          <a:prstGeom prst="rect">
            <a:avLst/>
          </a:prstGeom>
        </p:spPr>
      </p:pic>
      <p:pic>
        <p:nvPicPr>
          <p:cNvPr id="13" name="Recorded Sound">
            <a:hlinkClick r:id="" action="ppaction://media"/>
            <a:extLst>
              <a:ext uri="{FF2B5EF4-FFF2-40B4-BE49-F238E27FC236}">
                <a16:creationId xmlns:a16="http://schemas.microsoft.com/office/drawing/2014/main" id="{8826EB29-9FAB-AE35-3842-2C538334CFB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54889111"/>
      </p:ext>
    </p:extLst>
  </p:cSld>
  <p:clrMapOvr>
    <a:masterClrMapping/>
  </p:clrMapOvr>
  <mc:AlternateContent xmlns:mc="http://schemas.openxmlformats.org/markup-compatibility/2006" xmlns:p14="http://schemas.microsoft.com/office/powerpoint/2010/main">
    <mc:Choice Requires="p14">
      <p:transition spd="slow" p14:dur="2000" advTm="20475"/>
    </mc:Choice>
    <mc:Fallback xmlns="">
      <p:transition spd="slow" advTm="20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7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noChangeArrowheads="1"/>
          </p:cNvSpPr>
          <p:nvPr>
            <p:ph type="title"/>
          </p:nvPr>
        </p:nvSpPr>
        <p:spPr>
          <a:xfrm>
            <a:off x="0" y="189804"/>
            <a:ext cx="9144000" cy="800796"/>
          </a:xfrm>
        </p:spPr>
        <p:txBody>
          <a:bodyPr/>
          <a:lstStyle/>
          <a:p>
            <a:pPr marL="0" indent="0" algn="ctr">
              <a:buFontTx/>
              <a:buNone/>
            </a:pPr>
            <a:r>
              <a:rPr lang="en-US" altLang="en-US" dirty="0"/>
              <a:t>Registration &amp; Log In</a:t>
            </a:r>
          </a:p>
        </p:txBody>
      </p:sp>
      <p:sp>
        <p:nvSpPr>
          <p:cNvPr id="2" name="TextBox 1">
            <a:extLst>
              <a:ext uri="{FF2B5EF4-FFF2-40B4-BE49-F238E27FC236}">
                <a16:creationId xmlns:a16="http://schemas.microsoft.com/office/drawing/2014/main" id="{EEA59CB5-F03E-467C-8706-0254EFB737DA}"/>
              </a:ext>
            </a:extLst>
          </p:cNvPr>
          <p:cNvSpPr txBox="1"/>
          <p:nvPr/>
        </p:nvSpPr>
        <p:spPr>
          <a:xfrm>
            <a:off x="2895600" y="1828800"/>
            <a:ext cx="184731" cy="369332"/>
          </a:xfrm>
          <a:prstGeom prst="rect">
            <a:avLst/>
          </a:prstGeom>
          <a:noFill/>
        </p:spPr>
        <p:txBody>
          <a:bodyPr wrap="none" rtlCol="0">
            <a:spAutoFit/>
          </a:bodyPr>
          <a:lstStyle/>
          <a:p>
            <a:endParaRPr lang="en-US" dirty="0"/>
          </a:p>
        </p:txBody>
      </p:sp>
      <p:sp>
        <p:nvSpPr>
          <p:cNvPr id="5" name="Content Placeholder 2">
            <a:extLst>
              <a:ext uri="{FF2B5EF4-FFF2-40B4-BE49-F238E27FC236}">
                <a16:creationId xmlns:a16="http://schemas.microsoft.com/office/drawing/2014/main" id="{A772CE19-27A7-4F2B-99A0-CCE4383DC6B0}"/>
              </a:ext>
            </a:extLst>
          </p:cNvPr>
          <p:cNvSpPr>
            <a:spLocks noGrp="1"/>
          </p:cNvSpPr>
          <p:nvPr>
            <p:ph idx="1"/>
          </p:nvPr>
        </p:nvSpPr>
        <p:spPr>
          <a:xfrm>
            <a:off x="292361" y="1397018"/>
            <a:ext cx="8559278" cy="2489182"/>
          </a:xfrm>
        </p:spPr>
        <p:txBody>
          <a:bodyPr/>
          <a:lstStyle/>
          <a:p>
            <a:pPr marL="0" indent="0">
              <a:spcBef>
                <a:spcPts val="0"/>
              </a:spcBef>
              <a:buNone/>
            </a:pPr>
            <a:r>
              <a:rPr lang="en-US" sz="2000" dirty="0"/>
              <a:t>If you’ve already registered, to log in, enter your User Id and click Next. </a:t>
            </a:r>
            <a:r>
              <a:rPr lang="en-US" sz="2000" kern="0" dirty="0"/>
              <a:t>If you check the                                  					box next to </a:t>
            </a:r>
            <a:r>
              <a:rPr lang="en-US" sz="2000" b="1" kern="0" dirty="0"/>
              <a:t>Remember My User ID</a:t>
            </a:r>
            <a:r>
              <a:rPr lang="en-US" sz="2000" dirty="0"/>
              <a:t>, </a:t>
            </a:r>
            <a:r>
              <a:rPr lang="en-US" sz="2000" kern="0" dirty="0"/>
              <a:t>it 						will automatically populate your User ID 					the next time you visit the Portal. </a:t>
            </a:r>
          </a:p>
          <a:p>
            <a:pPr marL="0" indent="0">
              <a:spcBef>
                <a:spcPts val="0"/>
              </a:spcBef>
              <a:buNone/>
            </a:pPr>
            <a:r>
              <a:rPr lang="en-US" sz="2000" dirty="0"/>
              <a:t>					</a:t>
            </a:r>
          </a:p>
          <a:p>
            <a:pPr marL="0" indent="0">
              <a:spcBef>
                <a:spcPts val="0"/>
              </a:spcBef>
              <a:buNone/>
            </a:pPr>
            <a:r>
              <a:rPr lang="en-US" sz="2000" kern="0" dirty="0"/>
              <a:t>					Note: To protect your personal 						information, you should not select 						Remember My User ID when 	using a 						public computer or a computer 						that others have access to.</a:t>
            </a:r>
          </a:p>
          <a:p>
            <a:pPr marL="0" indent="0">
              <a:spcBef>
                <a:spcPts val="0"/>
              </a:spcBef>
              <a:buNone/>
            </a:pPr>
            <a:r>
              <a:rPr lang="en-US" sz="2000" dirty="0"/>
              <a:t> </a:t>
            </a:r>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dirty="0">
              <a:solidFill>
                <a:srgbClr val="F60A0A"/>
              </a:solidFill>
            </a:endParaRPr>
          </a:p>
        </p:txBody>
      </p:sp>
      <p:pic>
        <p:nvPicPr>
          <p:cNvPr id="6" name="Picture 5">
            <a:extLst>
              <a:ext uri="{FF2B5EF4-FFF2-40B4-BE49-F238E27FC236}">
                <a16:creationId xmlns:a16="http://schemas.microsoft.com/office/drawing/2014/main" id="{2FFA6C51-A120-626A-C544-D06BD9E23219}"/>
              </a:ext>
            </a:extLst>
          </p:cNvPr>
          <p:cNvPicPr>
            <a:picLocks noChangeAspect="1"/>
          </p:cNvPicPr>
          <p:nvPr/>
        </p:nvPicPr>
        <p:blipFill>
          <a:blip r:embed="rId5"/>
          <a:stretch>
            <a:fillRect/>
          </a:stretch>
        </p:blipFill>
        <p:spPr>
          <a:xfrm>
            <a:off x="1219200" y="1895061"/>
            <a:ext cx="2733850" cy="4200939"/>
          </a:xfrm>
          <a:prstGeom prst="rect">
            <a:avLst/>
          </a:prstGeom>
        </p:spPr>
      </p:pic>
      <p:pic>
        <p:nvPicPr>
          <p:cNvPr id="18" name="Recorded Sound">
            <a:hlinkClick r:id="" action="ppaction://media"/>
            <a:extLst>
              <a:ext uri="{FF2B5EF4-FFF2-40B4-BE49-F238E27FC236}">
                <a16:creationId xmlns:a16="http://schemas.microsoft.com/office/drawing/2014/main" id="{00DC4C62-5353-9F08-0B64-9DAB248636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438343353"/>
      </p:ext>
    </p:extLst>
  </p:cSld>
  <p:clrMapOvr>
    <a:masterClrMapping/>
  </p:clrMapOvr>
  <mc:AlternateContent xmlns:mc="http://schemas.openxmlformats.org/markup-compatibility/2006" xmlns:p14="http://schemas.microsoft.com/office/powerpoint/2010/main">
    <mc:Choice Requires="p14">
      <p:transition spd="slow" p14:dur="2000" advTm="39189"/>
    </mc:Choice>
    <mc:Fallback xmlns="">
      <p:transition spd="slow" advTm="39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189"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noChangeArrowheads="1"/>
          </p:cNvSpPr>
          <p:nvPr>
            <p:ph type="title"/>
          </p:nvPr>
        </p:nvSpPr>
        <p:spPr>
          <a:xfrm>
            <a:off x="0" y="189804"/>
            <a:ext cx="9144000" cy="800796"/>
          </a:xfrm>
        </p:spPr>
        <p:txBody>
          <a:bodyPr/>
          <a:lstStyle/>
          <a:p>
            <a:pPr marL="0" indent="0" algn="ctr">
              <a:buFontTx/>
              <a:buNone/>
            </a:pPr>
            <a:r>
              <a:rPr lang="en-US" altLang="en-US" dirty="0"/>
              <a:t>Registration &amp; Log In</a:t>
            </a:r>
          </a:p>
        </p:txBody>
      </p:sp>
      <p:sp>
        <p:nvSpPr>
          <p:cNvPr id="2" name="TextBox 1">
            <a:extLst>
              <a:ext uri="{FF2B5EF4-FFF2-40B4-BE49-F238E27FC236}">
                <a16:creationId xmlns:a16="http://schemas.microsoft.com/office/drawing/2014/main" id="{EEA59CB5-F03E-467C-8706-0254EFB737DA}"/>
              </a:ext>
            </a:extLst>
          </p:cNvPr>
          <p:cNvSpPr txBox="1"/>
          <p:nvPr/>
        </p:nvSpPr>
        <p:spPr>
          <a:xfrm>
            <a:off x="2895600" y="1828800"/>
            <a:ext cx="184731" cy="369332"/>
          </a:xfrm>
          <a:prstGeom prst="rect">
            <a:avLst/>
          </a:prstGeom>
          <a:noFill/>
        </p:spPr>
        <p:txBody>
          <a:bodyPr wrap="none" rtlCol="0">
            <a:spAutoFit/>
          </a:bodyPr>
          <a:lstStyle/>
          <a:p>
            <a:endParaRPr lang="en-US" dirty="0"/>
          </a:p>
        </p:txBody>
      </p:sp>
      <p:sp>
        <p:nvSpPr>
          <p:cNvPr id="5" name="Content Placeholder 2">
            <a:extLst>
              <a:ext uri="{FF2B5EF4-FFF2-40B4-BE49-F238E27FC236}">
                <a16:creationId xmlns:a16="http://schemas.microsoft.com/office/drawing/2014/main" id="{A772CE19-27A7-4F2B-99A0-CCE4383DC6B0}"/>
              </a:ext>
            </a:extLst>
          </p:cNvPr>
          <p:cNvSpPr>
            <a:spLocks noGrp="1"/>
          </p:cNvSpPr>
          <p:nvPr>
            <p:ph idx="1"/>
          </p:nvPr>
        </p:nvSpPr>
        <p:spPr>
          <a:xfrm>
            <a:off x="292361" y="1397018"/>
            <a:ext cx="8559278" cy="800796"/>
          </a:xfrm>
        </p:spPr>
        <p:txBody>
          <a:bodyPr/>
          <a:lstStyle/>
          <a:p>
            <a:pPr marL="0" indent="0">
              <a:buNone/>
            </a:pPr>
            <a:endParaRPr lang="en-US" sz="2000"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dirty="0">
              <a:solidFill>
                <a:srgbClr val="F60A0A"/>
              </a:solidFill>
            </a:endParaRPr>
          </a:p>
        </p:txBody>
      </p:sp>
      <p:sp>
        <p:nvSpPr>
          <p:cNvPr id="11" name="Content Placeholder 2">
            <a:extLst>
              <a:ext uri="{FF2B5EF4-FFF2-40B4-BE49-F238E27FC236}">
                <a16:creationId xmlns:a16="http://schemas.microsoft.com/office/drawing/2014/main" id="{8AED0F64-F314-4DF4-9A04-C0367097F1CF}"/>
              </a:ext>
            </a:extLst>
          </p:cNvPr>
          <p:cNvSpPr txBox="1">
            <a:spLocks/>
          </p:cNvSpPr>
          <p:nvPr/>
        </p:nvSpPr>
        <p:spPr bwMode="auto">
          <a:xfrm>
            <a:off x="292361" y="1524000"/>
            <a:ext cx="4736839"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fontAlgn="base">
              <a:spcBef>
                <a:spcPct val="20000"/>
              </a:spcBef>
              <a:spcAft>
                <a:spcPct val="0"/>
              </a:spcAft>
              <a:buChar char="»"/>
              <a:defRPr sz="3200">
                <a:solidFill>
                  <a:schemeClr val="tx1"/>
                </a:solidFill>
                <a:latin typeface="+mn-lt"/>
              </a:defRPr>
            </a:lvl6pPr>
            <a:lvl7pPr marL="2971800" indent="-228600" algn="l" rtl="0" fontAlgn="base">
              <a:spcBef>
                <a:spcPct val="20000"/>
              </a:spcBef>
              <a:spcAft>
                <a:spcPct val="0"/>
              </a:spcAft>
              <a:buChar char="»"/>
              <a:defRPr sz="3200">
                <a:solidFill>
                  <a:schemeClr val="tx1"/>
                </a:solidFill>
                <a:latin typeface="+mn-lt"/>
              </a:defRPr>
            </a:lvl7pPr>
            <a:lvl8pPr marL="3429000" indent="-228600" algn="l" rtl="0" fontAlgn="base">
              <a:spcBef>
                <a:spcPct val="20000"/>
              </a:spcBef>
              <a:spcAft>
                <a:spcPct val="0"/>
              </a:spcAft>
              <a:buChar char="»"/>
              <a:defRPr sz="3200">
                <a:solidFill>
                  <a:schemeClr val="tx1"/>
                </a:solidFill>
                <a:latin typeface="+mn-lt"/>
              </a:defRPr>
            </a:lvl8pPr>
            <a:lvl9pPr marL="3886200" indent="-228600" algn="l" rtl="0" fontAlgn="base">
              <a:spcBef>
                <a:spcPct val="20000"/>
              </a:spcBef>
              <a:spcAft>
                <a:spcPct val="0"/>
              </a:spcAft>
              <a:buChar char="»"/>
              <a:defRPr sz="3200">
                <a:solidFill>
                  <a:schemeClr val="tx1"/>
                </a:solidFill>
                <a:latin typeface="+mn-lt"/>
              </a:defRPr>
            </a:lvl9pPr>
          </a:lstStyle>
          <a:p>
            <a:pPr marL="0" indent="0">
              <a:spcBef>
                <a:spcPts val="0"/>
              </a:spcBef>
              <a:buFontTx/>
              <a:buNone/>
            </a:pPr>
            <a:r>
              <a:rPr lang="en-US" sz="2000" kern="0" dirty="0"/>
              <a:t>Then enter your Password and click Sign In. </a:t>
            </a:r>
            <a:r>
              <a:rPr lang="en-US" sz="2000" b="1" kern="0" dirty="0"/>
              <a:t>For Security Purposes, your Password expires every 45 days. </a:t>
            </a:r>
            <a:r>
              <a:rPr lang="en-US" sz="2000" kern="0" dirty="0"/>
              <a:t> </a:t>
            </a:r>
          </a:p>
          <a:p>
            <a:pPr marL="0" indent="0">
              <a:spcBef>
                <a:spcPts val="0"/>
              </a:spcBef>
              <a:buFontTx/>
              <a:buNone/>
            </a:pPr>
            <a:endParaRPr lang="en-US" sz="2000" kern="0" dirty="0"/>
          </a:p>
          <a:p>
            <a:pPr marL="0" indent="0">
              <a:spcBef>
                <a:spcPts val="0"/>
              </a:spcBef>
              <a:buFontTx/>
              <a:buNone/>
            </a:pPr>
            <a:r>
              <a:rPr lang="en-US" sz="2000" kern="0" dirty="0"/>
              <a:t>If you do not know your current User ID or Password, click the </a:t>
            </a:r>
            <a:r>
              <a:rPr lang="en-US" sz="2000" b="1" kern="0" dirty="0"/>
              <a:t>Forgot Your User ID? </a:t>
            </a:r>
            <a:r>
              <a:rPr lang="en-US" sz="2000" u="sng" kern="0" dirty="0"/>
              <a:t>or</a:t>
            </a:r>
            <a:r>
              <a:rPr lang="en-US" sz="2000" kern="0" dirty="0"/>
              <a:t> </a:t>
            </a:r>
            <a:r>
              <a:rPr lang="en-US" sz="2000" b="1" kern="0" dirty="0"/>
              <a:t>Forgot Your Password? </a:t>
            </a:r>
            <a:r>
              <a:rPr lang="en-US" sz="2000" kern="0" dirty="0"/>
              <a:t>links.   </a:t>
            </a:r>
          </a:p>
          <a:p>
            <a:pPr marL="0" indent="0">
              <a:buFontTx/>
              <a:buNone/>
            </a:pPr>
            <a:endParaRPr lang="en-US" sz="1000" kern="0" dirty="0"/>
          </a:p>
          <a:p>
            <a:pPr marL="0" indent="0">
              <a:buNone/>
            </a:pPr>
            <a:r>
              <a:rPr lang="en-US" sz="2000" b="1" dirty="0">
                <a:latin typeface="Arial Narrow" panose="020B0606020202030204" pitchFamily="34" charset="0"/>
              </a:rPr>
              <a:t>Having Trouble Logging In? </a:t>
            </a:r>
            <a:r>
              <a:rPr lang="en-US" sz="2000" dirty="0">
                <a:latin typeface="Arial Narrow" panose="020B0606020202030204" pitchFamily="34" charset="0"/>
              </a:rPr>
              <a:t>If you are a new user, please review our website at </a:t>
            </a:r>
            <a:r>
              <a:rPr lang="en-US" sz="2000" dirty="0">
                <a:latin typeface="Arial Narrow" panose="020B0606020202030204" pitchFamily="34" charset="0"/>
                <a:hlinkClick r:id="rId5"/>
              </a:rPr>
              <a:t>https://shbp.Georgia.gov/enrollment-portal</a:t>
            </a:r>
            <a:r>
              <a:rPr lang="en-US" sz="2000" dirty="0">
                <a:latin typeface="Arial Narrow" panose="020B0606020202030204" pitchFamily="34" charset="0"/>
              </a:rPr>
              <a:t>. </a:t>
            </a:r>
            <a:endParaRPr lang="en-US" sz="2000" b="1" kern="0" dirty="0"/>
          </a:p>
          <a:p>
            <a:pPr marL="0" indent="0">
              <a:buFontTx/>
              <a:buNone/>
            </a:pPr>
            <a:endParaRPr lang="en-US" sz="2000" b="1" kern="0" dirty="0"/>
          </a:p>
          <a:p>
            <a:pPr marL="0" indent="0">
              <a:buFontTx/>
              <a:buNone/>
            </a:pPr>
            <a:endParaRPr lang="en-US" sz="2000" b="1" kern="0" dirty="0"/>
          </a:p>
          <a:p>
            <a:pPr marL="0" indent="0">
              <a:buFontTx/>
              <a:buNone/>
            </a:pPr>
            <a:endParaRPr lang="en-US" sz="2000" b="1" kern="0" dirty="0"/>
          </a:p>
          <a:p>
            <a:pPr marL="0" indent="0">
              <a:buFontTx/>
              <a:buNone/>
            </a:pPr>
            <a:endParaRPr lang="en-US" sz="2000" b="1" kern="0" dirty="0"/>
          </a:p>
          <a:p>
            <a:pPr marL="0" indent="0">
              <a:buFontTx/>
              <a:buNone/>
            </a:pPr>
            <a:endParaRPr lang="en-US" sz="2000" b="1" kern="0" dirty="0"/>
          </a:p>
          <a:p>
            <a:pPr marL="0" indent="0">
              <a:buFontTx/>
              <a:buNone/>
            </a:pPr>
            <a:endParaRPr lang="en-US" sz="2000" b="1" kern="0" dirty="0"/>
          </a:p>
          <a:p>
            <a:pPr marL="0" indent="0">
              <a:buFontTx/>
              <a:buNone/>
            </a:pPr>
            <a:endParaRPr lang="en-US" sz="2000" b="1" kern="0" dirty="0"/>
          </a:p>
          <a:p>
            <a:pPr marL="0" indent="0">
              <a:buFontTx/>
              <a:buNone/>
            </a:pPr>
            <a:endParaRPr lang="en-US" sz="2000" kern="0" dirty="0">
              <a:solidFill>
                <a:srgbClr val="F60A0A"/>
              </a:solidFill>
            </a:endParaRPr>
          </a:p>
        </p:txBody>
      </p:sp>
      <p:pic>
        <p:nvPicPr>
          <p:cNvPr id="9" name="Picture 8">
            <a:extLst>
              <a:ext uri="{FF2B5EF4-FFF2-40B4-BE49-F238E27FC236}">
                <a16:creationId xmlns:a16="http://schemas.microsoft.com/office/drawing/2014/main" id="{B7B9D991-0B6E-8E38-13BB-EC14809FABBA}"/>
              </a:ext>
            </a:extLst>
          </p:cNvPr>
          <p:cNvPicPr>
            <a:picLocks noChangeAspect="1"/>
          </p:cNvPicPr>
          <p:nvPr/>
        </p:nvPicPr>
        <p:blipFill>
          <a:blip r:embed="rId6"/>
          <a:stretch>
            <a:fillRect/>
          </a:stretch>
        </p:blipFill>
        <p:spPr>
          <a:xfrm>
            <a:off x="5029200" y="1676400"/>
            <a:ext cx="3321221" cy="4254719"/>
          </a:xfrm>
          <a:prstGeom prst="rect">
            <a:avLst/>
          </a:prstGeom>
        </p:spPr>
      </p:pic>
      <p:pic>
        <p:nvPicPr>
          <p:cNvPr id="4" name="Picture 3">
            <a:extLst>
              <a:ext uri="{FF2B5EF4-FFF2-40B4-BE49-F238E27FC236}">
                <a16:creationId xmlns:a16="http://schemas.microsoft.com/office/drawing/2014/main" id="{B33A1629-D0D9-31B3-ED8F-50121D79092D}"/>
              </a:ext>
            </a:extLst>
          </p:cNvPr>
          <p:cNvPicPr>
            <a:picLocks noChangeAspect="1"/>
          </p:cNvPicPr>
          <p:nvPr/>
        </p:nvPicPr>
        <p:blipFill>
          <a:blip r:embed="rId7"/>
          <a:stretch>
            <a:fillRect/>
          </a:stretch>
        </p:blipFill>
        <p:spPr>
          <a:xfrm>
            <a:off x="5819513" y="2781048"/>
            <a:ext cx="736638" cy="152408"/>
          </a:xfrm>
          <a:prstGeom prst="rect">
            <a:avLst/>
          </a:prstGeom>
        </p:spPr>
      </p:pic>
      <p:pic>
        <p:nvPicPr>
          <p:cNvPr id="15" name="Recorded Sound">
            <a:hlinkClick r:id="" action="ppaction://media"/>
            <a:extLst>
              <a:ext uri="{FF2B5EF4-FFF2-40B4-BE49-F238E27FC236}">
                <a16:creationId xmlns:a16="http://schemas.microsoft.com/office/drawing/2014/main" id="{B17FD354-31D4-917D-EA24-AE8FEB3517D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3084959457"/>
      </p:ext>
    </p:extLst>
  </p:cSld>
  <p:clrMapOvr>
    <a:masterClrMapping/>
  </p:clrMapOvr>
  <mc:AlternateContent xmlns:mc="http://schemas.openxmlformats.org/markup-compatibility/2006" xmlns:p14="http://schemas.microsoft.com/office/powerpoint/2010/main">
    <mc:Choice Requires="p14">
      <p:transition spd="slow" p14:dur="2000" advTm="23123"/>
    </mc:Choice>
    <mc:Fallback xmlns="">
      <p:transition spd="slow" advTm="23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23"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228600" y="1498600"/>
            <a:ext cx="8686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fontAlgn="base">
              <a:spcBef>
                <a:spcPct val="20000"/>
              </a:spcBef>
              <a:spcAft>
                <a:spcPct val="0"/>
              </a:spcAft>
              <a:buChar char="»"/>
              <a:defRPr sz="3200">
                <a:solidFill>
                  <a:schemeClr val="tx1"/>
                </a:solidFill>
                <a:latin typeface="+mn-lt"/>
              </a:defRPr>
            </a:lvl6pPr>
            <a:lvl7pPr marL="2971800" indent="-228600" algn="l" rtl="0" fontAlgn="base">
              <a:spcBef>
                <a:spcPct val="20000"/>
              </a:spcBef>
              <a:spcAft>
                <a:spcPct val="0"/>
              </a:spcAft>
              <a:buChar char="»"/>
              <a:defRPr sz="3200">
                <a:solidFill>
                  <a:schemeClr val="tx1"/>
                </a:solidFill>
                <a:latin typeface="+mn-lt"/>
              </a:defRPr>
            </a:lvl7pPr>
            <a:lvl8pPr marL="3429000" indent="-228600" algn="l" rtl="0" fontAlgn="base">
              <a:spcBef>
                <a:spcPct val="20000"/>
              </a:spcBef>
              <a:spcAft>
                <a:spcPct val="0"/>
              </a:spcAft>
              <a:buChar char="»"/>
              <a:defRPr sz="3200">
                <a:solidFill>
                  <a:schemeClr val="tx1"/>
                </a:solidFill>
                <a:latin typeface="+mn-lt"/>
              </a:defRPr>
            </a:lvl8pPr>
            <a:lvl9pPr marL="3886200" indent="-228600" algn="l" rtl="0" fontAlgn="base">
              <a:spcBef>
                <a:spcPct val="20000"/>
              </a:spcBef>
              <a:spcAft>
                <a:spcPct val="0"/>
              </a:spcAft>
              <a:buChar char="»"/>
              <a:defRPr sz="3200">
                <a:solidFill>
                  <a:schemeClr val="tx1"/>
                </a:solidFill>
                <a:latin typeface="+mn-lt"/>
              </a:defRPr>
            </a:lvl9pPr>
          </a:lstStyle>
          <a:p>
            <a:pPr marL="0" indent="0">
              <a:buNone/>
            </a:pPr>
            <a:endParaRPr lang="en-US" sz="2000" b="1" u="sng" kern="0" dirty="0">
              <a:solidFill>
                <a:schemeClr val="accent3">
                  <a:lumMod val="50000"/>
                </a:schemeClr>
              </a:solidFill>
            </a:endParaRPr>
          </a:p>
        </p:txBody>
      </p:sp>
      <p:sp>
        <p:nvSpPr>
          <p:cNvPr id="5" name="Rectangle 4">
            <a:extLst>
              <a:ext uri="{FF2B5EF4-FFF2-40B4-BE49-F238E27FC236}">
                <a16:creationId xmlns:a16="http://schemas.microsoft.com/office/drawing/2014/main" id="{A59DDB72-3651-45C5-98BD-BAC31C28D117}"/>
              </a:ext>
            </a:extLst>
          </p:cNvPr>
          <p:cNvSpPr/>
          <p:nvPr/>
        </p:nvSpPr>
        <p:spPr>
          <a:xfrm>
            <a:off x="0" y="210979"/>
            <a:ext cx="9143999" cy="707886"/>
          </a:xfrm>
          <a:prstGeom prst="rect">
            <a:avLst/>
          </a:prstGeom>
        </p:spPr>
        <p:txBody>
          <a:bodyPr wrap="square">
            <a:spAutoFit/>
          </a:bodyPr>
          <a:lstStyle/>
          <a:p>
            <a:pPr marL="0" indent="0" algn="ctr">
              <a:buFontTx/>
              <a:buNone/>
            </a:pPr>
            <a:r>
              <a:rPr lang="en-US" altLang="en-US" sz="4000" b="1" dirty="0">
                <a:solidFill>
                  <a:schemeClr val="bg1"/>
                </a:solidFill>
              </a:rPr>
              <a:t>Your Benefits Dashboard</a:t>
            </a:r>
          </a:p>
        </p:txBody>
      </p:sp>
      <p:pic>
        <p:nvPicPr>
          <p:cNvPr id="6" name="Picture 5">
            <a:extLst>
              <a:ext uri="{FF2B5EF4-FFF2-40B4-BE49-F238E27FC236}">
                <a16:creationId xmlns:a16="http://schemas.microsoft.com/office/drawing/2014/main" id="{2DB8DE1E-66DC-45E7-A02E-5EED0D9B83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6414" y="1803400"/>
            <a:ext cx="4124738" cy="3301857"/>
          </a:xfrm>
          <a:prstGeom prst="rect">
            <a:avLst/>
          </a:prstGeom>
        </p:spPr>
      </p:pic>
      <p:pic>
        <p:nvPicPr>
          <p:cNvPr id="13" name="Recorded Sound">
            <a:hlinkClick r:id="" action="ppaction://media"/>
            <a:extLst>
              <a:ext uri="{FF2B5EF4-FFF2-40B4-BE49-F238E27FC236}">
                <a16:creationId xmlns:a16="http://schemas.microsoft.com/office/drawing/2014/main" id="{6CE55D5A-A1BC-602E-D86F-6AC4EBBDD8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709250574"/>
      </p:ext>
    </p:extLst>
  </p:cSld>
  <p:clrMapOvr>
    <a:masterClrMapping/>
  </p:clrMapOvr>
  <mc:AlternateContent xmlns:mc="http://schemas.openxmlformats.org/markup-compatibility/2006" xmlns:p14="http://schemas.microsoft.com/office/powerpoint/2010/main">
    <mc:Choice Requires="p14">
      <p:transition spd="slow" p14:dur="2000" advTm="6572"/>
    </mc:Choice>
    <mc:Fallback xmlns="">
      <p:transition spd="slow" advTm="6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7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p:cNvSpPr>
            <a:spLocks noGrp="1" noChangeArrowheads="1"/>
          </p:cNvSpPr>
          <p:nvPr>
            <p:ph type="title"/>
          </p:nvPr>
        </p:nvSpPr>
        <p:spPr>
          <a:xfrm>
            <a:off x="0" y="152400"/>
            <a:ext cx="9144000" cy="990600"/>
          </a:xfrm>
        </p:spPr>
        <p:txBody>
          <a:bodyPr/>
          <a:lstStyle/>
          <a:p>
            <a:pPr algn="ctr"/>
            <a:r>
              <a:rPr lang="en-US" altLang="en-US" dirty="0"/>
              <a:t>Your Benefits Dashboard</a:t>
            </a:r>
          </a:p>
        </p:txBody>
      </p:sp>
      <p:sp>
        <p:nvSpPr>
          <p:cNvPr id="7" name="TextBox 6">
            <a:extLst>
              <a:ext uri="{FF2B5EF4-FFF2-40B4-BE49-F238E27FC236}">
                <a16:creationId xmlns:a16="http://schemas.microsoft.com/office/drawing/2014/main" id="{51373A6A-455D-40CA-A99C-E0356C453CE4}"/>
              </a:ext>
            </a:extLst>
          </p:cNvPr>
          <p:cNvSpPr txBox="1"/>
          <p:nvPr/>
        </p:nvSpPr>
        <p:spPr>
          <a:xfrm>
            <a:off x="4120243" y="2971800"/>
            <a:ext cx="914400" cy="914400"/>
          </a:xfrm>
          <a:prstGeom prst="rect">
            <a:avLst/>
          </a:prstGeom>
          <a:noFill/>
        </p:spPr>
        <p:txBody>
          <a:bodyPr wrap="square" rtlCol="0">
            <a:spAutoFit/>
          </a:bodyPr>
          <a:lstStyle/>
          <a:p>
            <a:endParaRPr lang="en-US" dirty="0"/>
          </a:p>
        </p:txBody>
      </p:sp>
      <p:sp>
        <p:nvSpPr>
          <p:cNvPr id="9" name="Content Placeholder 1">
            <a:extLst>
              <a:ext uri="{FF2B5EF4-FFF2-40B4-BE49-F238E27FC236}">
                <a16:creationId xmlns:a16="http://schemas.microsoft.com/office/drawing/2014/main" id="{704E82EB-A974-40EB-94D5-5E50B16A0DAB}"/>
              </a:ext>
            </a:extLst>
          </p:cNvPr>
          <p:cNvSpPr txBox="1">
            <a:spLocks/>
          </p:cNvSpPr>
          <p:nvPr/>
        </p:nvSpPr>
        <p:spPr bwMode="auto">
          <a:xfrm>
            <a:off x="304800" y="1505494"/>
            <a:ext cx="8534400" cy="110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fontAlgn="base">
              <a:spcBef>
                <a:spcPct val="20000"/>
              </a:spcBef>
              <a:spcAft>
                <a:spcPct val="0"/>
              </a:spcAft>
              <a:buChar char="»"/>
              <a:defRPr sz="3200">
                <a:solidFill>
                  <a:schemeClr val="tx1"/>
                </a:solidFill>
                <a:latin typeface="+mn-lt"/>
              </a:defRPr>
            </a:lvl6pPr>
            <a:lvl7pPr marL="2971800" indent="-228600" algn="l" rtl="0" fontAlgn="base">
              <a:spcBef>
                <a:spcPct val="20000"/>
              </a:spcBef>
              <a:spcAft>
                <a:spcPct val="0"/>
              </a:spcAft>
              <a:buChar char="»"/>
              <a:defRPr sz="3200">
                <a:solidFill>
                  <a:schemeClr val="tx1"/>
                </a:solidFill>
                <a:latin typeface="+mn-lt"/>
              </a:defRPr>
            </a:lvl7pPr>
            <a:lvl8pPr marL="3429000" indent="-228600" algn="l" rtl="0" fontAlgn="base">
              <a:spcBef>
                <a:spcPct val="20000"/>
              </a:spcBef>
              <a:spcAft>
                <a:spcPct val="0"/>
              </a:spcAft>
              <a:buChar char="»"/>
              <a:defRPr sz="3200">
                <a:solidFill>
                  <a:schemeClr val="tx1"/>
                </a:solidFill>
                <a:latin typeface="+mn-lt"/>
              </a:defRPr>
            </a:lvl8pPr>
            <a:lvl9pPr marL="3886200" indent="-228600" algn="l" rtl="0" fontAlgn="base">
              <a:spcBef>
                <a:spcPct val="20000"/>
              </a:spcBef>
              <a:spcAft>
                <a:spcPct val="0"/>
              </a:spcAft>
              <a:buChar char="»"/>
              <a:defRPr sz="3200">
                <a:solidFill>
                  <a:schemeClr val="tx1"/>
                </a:solidFill>
                <a:latin typeface="+mn-lt"/>
              </a:defRPr>
            </a:lvl9pPr>
          </a:lstStyle>
          <a:p>
            <a:pPr marL="0" indent="0">
              <a:buFontTx/>
              <a:buNone/>
            </a:pPr>
            <a:r>
              <a:rPr lang="en-US" sz="2000" kern="0" dirty="0"/>
              <a:t>The</a:t>
            </a:r>
            <a:r>
              <a:rPr lang="en-US" sz="2000" b="1" kern="0" dirty="0"/>
              <a:t> Your Benefits Dashboard </a:t>
            </a:r>
            <a:r>
              <a:rPr lang="en-US" sz="2000" kern="0" dirty="0"/>
              <a:t>features different Tiles: View Your Benefits, Report a Qualifying Change, Manage Information, and Company Links. </a:t>
            </a:r>
            <a:endParaRPr lang="en-US" b="1" kern="0" dirty="0"/>
          </a:p>
        </p:txBody>
      </p:sp>
      <p:pic>
        <p:nvPicPr>
          <p:cNvPr id="13" name="Picture 12">
            <a:extLst>
              <a:ext uri="{FF2B5EF4-FFF2-40B4-BE49-F238E27FC236}">
                <a16:creationId xmlns:a16="http://schemas.microsoft.com/office/drawing/2014/main" id="{7EC7A2B4-8C9A-FFA4-C706-FF22A92CA1F3}"/>
              </a:ext>
            </a:extLst>
          </p:cNvPr>
          <p:cNvPicPr>
            <a:picLocks noChangeAspect="1"/>
          </p:cNvPicPr>
          <p:nvPr/>
        </p:nvPicPr>
        <p:blipFill>
          <a:blip r:embed="rId6"/>
          <a:stretch>
            <a:fillRect/>
          </a:stretch>
        </p:blipFill>
        <p:spPr>
          <a:xfrm>
            <a:off x="304800" y="2228118"/>
            <a:ext cx="8534400" cy="3944082"/>
          </a:xfrm>
          <a:prstGeom prst="rect">
            <a:avLst/>
          </a:prstGeom>
        </p:spPr>
      </p:pic>
      <p:pic>
        <p:nvPicPr>
          <p:cNvPr id="12" name="Recorded Sound">
            <a:hlinkClick r:id="" action="ppaction://media"/>
            <a:extLst>
              <a:ext uri="{FF2B5EF4-FFF2-40B4-BE49-F238E27FC236}">
                <a16:creationId xmlns:a16="http://schemas.microsoft.com/office/drawing/2014/main" id="{E813DDED-185E-DF43-2A1F-2DD2F342D5B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368800" y="3225800"/>
            <a:ext cx="406400" cy="406400"/>
          </a:xfrm>
          <a:prstGeom prst="rect">
            <a:avLst/>
          </a:prstGeom>
        </p:spPr>
      </p:pic>
    </p:spTree>
    <p:custDataLst>
      <p:tags r:id="rId1"/>
    </p:custDataLst>
    <p:extLst>
      <p:ext uri="{BB962C8B-B14F-4D97-AF65-F5344CB8AC3E}">
        <p14:creationId xmlns:p14="http://schemas.microsoft.com/office/powerpoint/2010/main" val="2012199585"/>
      </p:ext>
    </p:extLst>
  </p:cSld>
  <p:clrMapOvr>
    <a:masterClrMapping/>
  </p:clrMapOvr>
  <mc:AlternateContent xmlns:mc="http://schemas.openxmlformats.org/markup-compatibility/2006" xmlns:p14="http://schemas.microsoft.com/office/powerpoint/2010/main">
    <mc:Choice Requires="p14">
      <p:transition spd="slow" p14:dur="2000" advTm="13397"/>
    </mc:Choice>
    <mc:Fallback xmlns="">
      <p:transition spd="slow" advTm="13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9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p:cNvSpPr>
            <a:spLocks noGrp="1" noChangeArrowheads="1"/>
          </p:cNvSpPr>
          <p:nvPr>
            <p:ph type="title"/>
          </p:nvPr>
        </p:nvSpPr>
        <p:spPr>
          <a:xfrm>
            <a:off x="0" y="152400"/>
            <a:ext cx="9144000" cy="990600"/>
          </a:xfrm>
        </p:spPr>
        <p:txBody>
          <a:bodyPr/>
          <a:lstStyle/>
          <a:p>
            <a:pPr algn="ctr"/>
            <a:r>
              <a:rPr lang="en-US" altLang="en-US" dirty="0"/>
              <a:t>Your Benefits Dashboard</a:t>
            </a:r>
          </a:p>
        </p:txBody>
      </p:sp>
      <p:sp>
        <p:nvSpPr>
          <p:cNvPr id="7" name="TextBox 6">
            <a:extLst>
              <a:ext uri="{FF2B5EF4-FFF2-40B4-BE49-F238E27FC236}">
                <a16:creationId xmlns:a16="http://schemas.microsoft.com/office/drawing/2014/main" id="{51373A6A-455D-40CA-A99C-E0356C453CE4}"/>
              </a:ext>
            </a:extLst>
          </p:cNvPr>
          <p:cNvSpPr txBox="1"/>
          <p:nvPr/>
        </p:nvSpPr>
        <p:spPr>
          <a:xfrm>
            <a:off x="4120243" y="2971800"/>
            <a:ext cx="914400" cy="914400"/>
          </a:xfrm>
          <a:prstGeom prst="rect">
            <a:avLst/>
          </a:prstGeom>
          <a:noFill/>
        </p:spPr>
        <p:txBody>
          <a:bodyPr wrap="square" rtlCol="0">
            <a:spAutoFit/>
          </a:bodyPr>
          <a:lstStyle/>
          <a:p>
            <a:endParaRPr lang="en-US" dirty="0"/>
          </a:p>
        </p:txBody>
      </p:sp>
      <p:sp>
        <p:nvSpPr>
          <p:cNvPr id="9" name="Content Placeholder 1">
            <a:extLst>
              <a:ext uri="{FF2B5EF4-FFF2-40B4-BE49-F238E27FC236}">
                <a16:creationId xmlns:a16="http://schemas.microsoft.com/office/drawing/2014/main" id="{704E82EB-A974-40EB-94D5-5E50B16A0DAB}"/>
              </a:ext>
            </a:extLst>
          </p:cNvPr>
          <p:cNvSpPr txBox="1">
            <a:spLocks/>
          </p:cNvSpPr>
          <p:nvPr/>
        </p:nvSpPr>
        <p:spPr bwMode="auto">
          <a:xfrm>
            <a:off x="381000" y="1371600"/>
            <a:ext cx="85344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fontAlgn="base">
              <a:spcBef>
                <a:spcPct val="20000"/>
              </a:spcBef>
              <a:spcAft>
                <a:spcPct val="0"/>
              </a:spcAft>
              <a:buChar char="»"/>
              <a:defRPr sz="3200">
                <a:solidFill>
                  <a:schemeClr val="tx1"/>
                </a:solidFill>
                <a:latin typeface="+mn-lt"/>
              </a:defRPr>
            </a:lvl6pPr>
            <a:lvl7pPr marL="2971800" indent="-228600" algn="l" rtl="0" fontAlgn="base">
              <a:spcBef>
                <a:spcPct val="20000"/>
              </a:spcBef>
              <a:spcAft>
                <a:spcPct val="0"/>
              </a:spcAft>
              <a:buChar char="»"/>
              <a:defRPr sz="3200">
                <a:solidFill>
                  <a:schemeClr val="tx1"/>
                </a:solidFill>
                <a:latin typeface="+mn-lt"/>
              </a:defRPr>
            </a:lvl7pPr>
            <a:lvl8pPr marL="3429000" indent="-228600" algn="l" rtl="0" fontAlgn="base">
              <a:spcBef>
                <a:spcPct val="20000"/>
              </a:spcBef>
              <a:spcAft>
                <a:spcPct val="0"/>
              </a:spcAft>
              <a:buChar char="»"/>
              <a:defRPr sz="3200">
                <a:solidFill>
                  <a:schemeClr val="tx1"/>
                </a:solidFill>
                <a:latin typeface="+mn-lt"/>
              </a:defRPr>
            </a:lvl8pPr>
            <a:lvl9pPr marL="3886200" indent="-228600" algn="l" rtl="0" fontAlgn="base">
              <a:spcBef>
                <a:spcPct val="20000"/>
              </a:spcBef>
              <a:spcAft>
                <a:spcPct val="0"/>
              </a:spcAft>
              <a:buChar char="»"/>
              <a:defRPr sz="3200">
                <a:solidFill>
                  <a:schemeClr val="tx1"/>
                </a:solidFill>
                <a:latin typeface="+mn-lt"/>
              </a:defRPr>
            </a:lvl9pPr>
          </a:lstStyle>
          <a:p>
            <a:pPr marL="0" indent="0">
              <a:buNone/>
            </a:pPr>
            <a:r>
              <a:rPr lang="en-US" sz="2000" dirty="0"/>
              <a:t>Additionally, there are Life Events in the Portal which allow Retirees to change their Plan Option, e.g., becoming Medicare Eligible due to turning Age 65 is an automated event. Based on your age in the SHBP Enrollment Portal, prior to you turning Age 65, a Tile will appear allowing you to make changes to your coverage. For this presentation, we are specifically focusing on making your elections in the Portal during OE/ROCP. </a:t>
            </a:r>
          </a:p>
          <a:p>
            <a:pPr marL="0" indent="0">
              <a:buNone/>
            </a:pPr>
            <a:endParaRPr lang="en-US" sz="1000" dirty="0"/>
          </a:p>
        </p:txBody>
      </p:sp>
      <p:pic>
        <p:nvPicPr>
          <p:cNvPr id="8" name="Picture 7">
            <a:extLst>
              <a:ext uri="{FF2B5EF4-FFF2-40B4-BE49-F238E27FC236}">
                <a16:creationId xmlns:a16="http://schemas.microsoft.com/office/drawing/2014/main" id="{29C6F594-25AD-1A41-A9FC-F13297B87C8E}"/>
              </a:ext>
            </a:extLst>
          </p:cNvPr>
          <p:cNvPicPr>
            <a:picLocks noChangeAspect="1"/>
          </p:cNvPicPr>
          <p:nvPr/>
        </p:nvPicPr>
        <p:blipFill>
          <a:blip r:embed="rId5"/>
          <a:stretch>
            <a:fillRect/>
          </a:stretch>
        </p:blipFill>
        <p:spPr>
          <a:xfrm>
            <a:off x="392723" y="2971800"/>
            <a:ext cx="8534400" cy="3200400"/>
          </a:xfrm>
          <a:prstGeom prst="rect">
            <a:avLst/>
          </a:prstGeom>
        </p:spPr>
      </p:pic>
      <p:pic>
        <p:nvPicPr>
          <p:cNvPr id="21" name="Recorded Sound">
            <a:hlinkClick r:id="" action="ppaction://media"/>
            <a:extLst>
              <a:ext uri="{FF2B5EF4-FFF2-40B4-BE49-F238E27FC236}">
                <a16:creationId xmlns:a16="http://schemas.microsoft.com/office/drawing/2014/main" id="{CB09D688-8C82-2A10-A8C5-B9FBCB11A4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4235805001"/>
      </p:ext>
    </p:extLst>
  </p:cSld>
  <p:clrMapOvr>
    <a:masterClrMapping/>
  </p:clrMapOvr>
  <mc:AlternateContent xmlns:mc="http://schemas.openxmlformats.org/markup-compatibility/2006" xmlns:p14="http://schemas.microsoft.com/office/powerpoint/2010/main">
    <mc:Choice Requires="p14">
      <p:transition spd="slow" p14:dur="2000" advTm="26946"/>
    </mc:Choice>
    <mc:Fallback xmlns="">
      <p:transition spd="slow" advTm="26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946"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p:cNvSpPr>
            <a:spLocks noGrp="1" noChangeArrowheads="1"/>
          </p:cNvSpPr>
          <p:nvPr>
            <p:ph type="title"/>
          </p:nvPr>
        </p:nvSpPr>
        <p:spPr>
          <a:xfrm>
            <a:off x="0" y="152400"/>
            <a:ext cx="9144000" cy="990600"/>
          </a:xfrm>
        </p:spPr>
        <p:txBody>
          <a:bodyPr/>
          <a:lstStyle/>
          <a:p>
            <a:pPr algn="ctr"/>
            <a:r>
              <a:rPr lang="en-US" altLang="en-US" dirty="0"/>
              <a:t>Your Benefits Dashboard</a:t>
            </a:r>
          </a:p>
        </p:txBody>
      </p:sp>
      <p:sp>
        <p:nvSpPr>
          <p:cNvPr id="7" name="TextBox 6">
            <a:extLst>
              <a:ext uri="{FF2B5EF4-FFF2-40B4-BE49-F238E27FC236}">
                <a16:creationId xmlns:a16="http://schemas.microsoft.com/office/drawing/2014/main" id="{51373A6A-455D-40CA-A99C-E0356C453CE4}"/>
              </a:ext>
            </a:extLst>
          </p:cNvPr>
          <p:cNvSpPr txBox="1"/>
          <p:nvPr/>
        </p:nvSpPr>
        <p:spPr>
          <a:xfrm>
            <a:off x="4120243" y="2971800"/>
            <a:ext cx="914400" cy="914400"/>
          </a:xfrm>
          <a:prstGeom prst="rect">
            <a:avLst/>
          </a:prstGeom>
          <a:noFill/>
        </p:spPr>
        <p:txBody>
          <a:bodyPr wrap="square" rtlCol="0">
            <a:spAutoFit/>
          </a:bodyPr>
          <a:lstStyle/>
          <a:p>
            <a:endParaRPr lang="en-US" dirty="0"/>
          </a:p>
        </p:txBody>
      </p:sp>
      <p:sp>
        <p:nvSpPr>
          <p:cNvPr id="9" name="Content Placeholder 1">
            <a:extLst>
              <a:ext uri="{FF2B5EF4-FFF2-40B4-BE49-F238E27FC236}">
                <a16:creationId xmlns:a16="http://schemas.microsoft.com/office/drawing/2014/main" id="{704E82EB-A974-40EB-94D5-5E50B16A0DAB}"/>
              </a:ext>
            </a:extLst>
          </p:cNvPr>
          <p:cNvSpPr txBox="1">
            <a:spLocks/>
          </p:cNvSpPr>
          <p:nvPr/>
        </p:nvSpPr>
        <p:spPr bwMode="auto">
          <a:xfrm>
            <a:off x="381000" y="1371600"/>
            <a:ext cx="85344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fontAlgn="base">
              <a:spcBef>
                <a:spcPct val="20000"/>
              </a:spcBef>
              <a:spcAft>
                <a:spcPct val="0"/>
              </a:spcAft>
              <a:buChar char="»"/>
              <a:defRPr sz="3200">
                <a:solidFill>
                  <a:schemeClr val="tx1"/>
                </a:solidFill>
                <a:latin typeface="+mn-lt"/>
              </a:defRPr>
            </a:lvl6pPr>
            <a:lvl7pPr marL="2971800" indent="-228600" algn="l" rtl="0" fontAlgn="base">
              <a:spcBef>
                <a:spcPct val="20000"/>
              </a:spcBef>
              <a:spcAft>
                <a:spcPct val="0"/>
              </a:spcAft>
              <a:buChar char="»"/>
              <a:defRPr sz="3200">
                <a:solidFill>
                  <a:schemeClr val="tx1"/>
                </a:solidFill>
                <a:latin typeface="+mn-lt"/>
              </a:defRPr>
            </a:lvl7pPr>
            <a:lvl8pPr marL="3429000" indent="-228600" algn="l" rtl="0" fontAlgn="base">
              <a:spcBef>
                <a:spcPct val="20000"/>
              </a:spcBef>
              <a:spcAft>
                <a:spcPct val="0"/>
              </a:spcAft>
              <a:buChar char="»"/>
              <a:defRPr sz="3200">
                <a:solidFill>
                  <a:schemeClr val="tx1"/>
                </a:solidFill>
                <a:latin typeface="+mn-lt"/>
              </a:defRPr>
            </a:lvl8pPr>
            <a:lvl9pPr marL="3886200" indent="-228600" algn="l" rtl="0" fontAlgn="base">
              <a:spcBef>
                <a:spcPct val="20000"/>
              </a:spcBef>
              <a:spcAft>
                <a:spcPct val="0"/>
              </a:spcAft>
              <a:buChar char="»"/>
              <a:defRPr sz="3200">
                <a:solidFill>
                  <a:schemeClr val="tx1"/>
                </a:solidFill>
                <a:latin typeface="+mn-lt"/>
              </a:defRPr>
            </a:lvl9pPr>
          </a:lstStyle>
          <a:p>
            <a:pPr marL="0" indent="0">
              <a:buNone/>
            </a:pPr>
            <a:r>
              <a:rPr lang="en-US" sz="2000" kern="0" dirty="0"/>
              <a:t>At </a:t>
            </a:r>
            <a:r>
              <a:rPr lang="en-US" sz="2000" dirty="0"/>
              <a:t>12:00am, October 16th, 2023, the first day of the Open Enrollment/Retire Option Change Period (OE/ROCP), when you log into the SHBP Enrollment Portal, you will see an “Open Enrollment/Retiree Option Change Period” tile allowing you to make your annual election.  This Tile will display until 11:59pm, November 3rd, 2023, the last day of OE/Open Enrollment.</a:t>
            </a:r>
          </a:p>
          <a:p>
            <a:pPr marL="0" indent="0">
              <a:buNone/>
            </a:pPr>
            <a:endParaRPr lang="en-US" sz="1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1000" dirty="0"/>
          </a:p>
        </p:txBody>
      </p:sp>
      <p:pic>
        <p:nvPicPr>
          <p:cNvPr id="4" name="Picture 3">
            <a:extLst>
              <a:ext uri="{FF2B5EF4-FFF2-40B4-BE49-F238E27FC236}">
                <a16:creationId xmlns:a16="http://schemas.microsoft.com/office/drawing/2014/main" id="{7180CCE1-8A01-E940-CFC2-9656B4112070}"/>
              </a:ext>
            </a:extLst>
          </p:cNvPr>
          <p:cNvPicPr>
            <a:picLocks noChangeAspect="1"/>
          </p:cNvPicPr>
          <p:nvPr/>
        </p:nvPicPr>
        <p:blipFill>
          <a:blip r:embed="rId6"/>
          <a:stretch>
            <a:fillRect/>
          </a:stretch>
        </p:blipFill>
        <p:spPr>
          <a:xfrm>
            <a:off x="2743200" y="3004670"/>
            <a:ext cx="3886199" cy="2710330"/>
          </a:xfrm>
          <a:prstGeom prst="rect">
            <a:avLst/>
          </a:prstGeom>
        </p:spPr>
      </p:pic>
      <p:pic>
        <p:nvPicPr>
          <p:cNvPr id="13" name="Recorded Sound">
            <a:hlinkClick r:id="" action="ppaction://media"/>
            <a:extLst>
              <a:ext uri="{FF2B5EF4-FFF2-40B4-BE49-F238E27FC236}">
                <a16:creationId xmlns:a16="http://schemas.microsoft.com/office/drawing/2014/main" id="{0BC3B6FB-49C4-BD47-18E2-D49B8879B8A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368800" y="3225800"/>
            <a:ext cx="406400" cy="406400"/>
          </a:xfrm>
          <a:prstGeom prst="rect">
            <a:avLst/>
          </a:prstGeom>
        </p:spPr>
      </p:pic>
    </p:spTree>
    <p:custDataLst>
      <p:tags r:id="rId1"/>
    </p:custDataLst>
    <p:extLst>
      <p:ext uri="{BB962C8B-B14F-4D97-AF65-F5344CB8AC3E}">
        <p14:creationId xmlns:p14="http://schemas.microsoft.com/office/powerpoint/2010/main" val="241122442"/>
      </p:ext>
    </p:extLst>
  </p:cSld>
  <p:clrMapOvr>
    <a:masterClrMapping/>
  </p:clrMapOvr>
  <mc:AlternateContent xmlns:mc="http://schemas.openxmlformats.org/markup-compatibility/2006" xmlns:p14="http://schemas.microsoft.com/office/powerpoint/2010/main">
    <mc:Choice Requires="p14">
      <p:transition spd="slow" p14:dur="2000" advTm="44221"/>
    </mc:Choice>
    <mc:Fallback xmlns="">
      <p:transition spd="slow" advTm="44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22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228600" y="1498600"/>
            <a:ext cx="8686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fontAlgn="base">
              <a:spcBef>
                <a:spcPct val="20000"/>
              </a:spcBef>
              <a:spcAft>
                <a:spcPct val="0"/>
              </a:spcAft>
              <a:buChar char="»"/>
              <a:defRPr sz="3200">
                <a:solidFill>
                  <a:schemeClr val="tx1"/>
                </a:solidFill>
                <a:latin typeface="+mn-lt"/>
              </a:defRPr>
            </a:lvl6pPr>
            <a:lvl7pPr marL="2971800" indent="-228600" algn="l" rtl="0" fontAlgn="base">
              <a:spcBef>
                <a:spcPct val="20000"/>
              </a:spcBef>
              <a:spcAft>
                <a:spcPct val="0"/>
              </a:spcAft>
              <a:buChar char="»"/>
              <a:defRPr sz="3200">
                <a:solidFill>
                  <a:schemeClr val="tx1"/>
                </a:solidFill>
                <a:latin typeface="+mn-lt"/>
              </a:defRPr>
            </a:lvl7pPr>
            <a:lvl8pPr marL="3429000" indent="-228600" algn="l" rtl="0" fontAlgn="base">
              <a:spcBef>
                <a:spcPct val="20000"/>
              </a:spcBef>
              <a:spcAft>
                <a:spcPct val="0"/>
              </a:spcAft>
              <a:buChar char="»"/>
              <a:defRPr sz="3200">
                <a:solidFill>
                  <a:schemeClr val="tx1"/>
                </a:solidFill>
                <a:latin typeface="+mn-lt"/>
              </a:defRPr>
            </a:lvl8pPr>
            <a:lvl9pPr marL="3886200" indent="-228600" algn="l" rtl="0" fontAlgn="base">
              <a:spcBef>
                <a:spcPct val="20000"/>
              </a:spcBef>
              <a:spcAft>
                <a:spcPct val="0"/>
              </a:spcAft>
              <a:buChar char="»"/>
              <a:defRPr sz="3200">
                <a:solidFill>
                  <a:schemeClr val="tx1"/>
                </a:solidFill>
                <a:latin typeface="+mn-lt"/>
              </a:defRPr>
            </a:lvl9pPr>
          </a:lstStyle>
          <a:p>
            <a:pPr marL="0" indent="0">
              <a:buNone/>
            </a:pPr>
            <a:endParaRPr lang="en-US" sz="2000" b="1" u="sng" kern="0" dirty="0">
              <a:solidFill>
                <a:schemeClr val="accent3">
                  <a:lumMod val="50000"/>
                </a:schemeClr>
              </a:solidFill>
            </a:endParaRPr>
          </a:p>
        </p:txBody>
      </p:sp>
      <p:sp>
        <p:nvSpPr>
          <p:cNvPr id="5" name="Rectangle 4">
            <a:extLst>
              <a:ext uri="{FF2B5EF4-FFF2-40B4-BE49-F238E27FC236}">
                <a16:creationId xmlns:a16="http://schemas.microsoft.com/office/drawing/2014/main" id="{A59DDB72-3651-45C5-98BD-BAC31C28D117}"/>
              </a:ext>
            </a:extLst>
          </p:cNvPr>
          <p:cNvSpPr/>
          <p:nvPr/>
        </p:nvSpPr>
        <p:spPr>
          <a:xfrm>
            <a:off x="210599" y="210979"/>
            <a:ext cx="8596368" cy="707886"/>
          </a:xfrm>
          <a:prstGeom prst="rect">
            <a:avLst/>
          </a:prstGeom>
        </p:spPr>
        <p:txBody>
          <a:bodyPr wrap="square">
            <a:spAutoFit/>
          </a:bodyPr>
          <a:lstStyle/>
          <a:p>
            <a:pPr marL="0" indent="0" algn="ctr">
              <a:buFontTx/>
              <a:buNone/>
            </a:pPr>
            <a:r>
              <a:rPr lang="en-US" altLang="en-US" sz="4000" b="1" dirty="0">
                <a:solidFill>
                  <a:schemeClr val="bg1"/>
                </a:solidFill>
              </a:rPr>
              <a:t>Making Your ROCP Election</a:t>
            </a:r>
          </a:p>
        </p:txBody>
      </p:sp>
      <p:pic>
        <p:nvPicPr>
          <p:cNvPr id="6" name="Picture 5">
            <a:extLst>
              <a:ext uri="{FF2B5EF4-FFF2-40B4-BE49-F238E27FC236}">
                <a16:creationId xmlns:a16="http://schemas.microsoft.com/office/drawing/2014/main" id="{2DB8DE1E-66DC-45E7-A02E-5EED0D9B83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6414" y="1803400"/>
            <a:ext cx="4124738" cy="3301857"/>
          </a:xfrm>
          <a:prstGeom prst="rect">
            <a:avLst/>
          </a:prstGeom>
        </p:spPr>
      </p:pic>
      <p:pic>
        <p:nvPicPr>
          <p:cNvPr id="15" name="Recorded Sound">
            <a:hlinkClick r:id="" action="ppaction://media"/>
            <a:extLst>
              <a:ext uri="{FF2B5EF4-FFF2-40B4-BE49-F238E27FC236}">
                <a16:creationId xmlns:a16="http://schemas.microsoft.com/office/drawing/2014/main" id="{90D433FA-7081-101A-33FE-BDCC943BED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212941892"/>
      </p:ext>
    </p:extLst>
  </p:cSld>
  <p:clrMapOvr>
    <a:masterClrMapping/>
  </p:clrMapOvr>
  <mc:AlternateContent xmlns:mc="http://schemas.openxmlformats.org/markup-compatibility/2006" xmlns:p14="http://schemas.microsoft.com/office/powerpoint/2010/main">
    <mc:Choice Requires="p14">
      <p:transition spd="slow" p14:dur="2000" advTm="5375"/>
    </mc:Choice>
    <mc:Fallback xmlns="">
      <p:transition spd="slow" advTm="5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7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p:cNvSpPr>
            <a:spLocks noGrp="1" noChangeArrowheads="1"/>
          </p:cNvSpPr>
          <p:nvPr>
            <p:ph type="title"/>
          </p:nvPr>
        </p:nvSpPr>
        <p:spPr>
          <a:xfrm>
            <a:off x="0" y="152400"/>
            <a:ext cx="9144000" cy="990600"/>
          </a:xfrm>
        </p:spPr>
        <p:txBody>
          <a:bodyPr/>
          <a:lstStyle/>
          <a:p>
            <a:pPr marL="0" indent="0" algn="ctr">
              <a:buFontTx/>
              <a:buNone/>
            </a:pPr>
            <a:r>
              <a:rPr lang="en-US" altLang="en-US" b="1" dirty="0">
                <a:solidFill>
                  <a:schemeClr val="bg1"/>
                </a:solidFill>
              </a:rPr>
              <a:t>Making Your ROCP Election</a:t>
            </a:r>
          </a:p>
        </p:txBody>
      </p:sp>
      <p:sp>
        <p:nvSpPr>
          <p:cNvPr id="2" name="Content Placeholder 1">
            <a:extLst>
              <a:ext uri="{FF2B5EF4-FFF2-40B4-BE49-F238E27FC236}">
                <a16:creationId xmlns:a16="http://schemas.microsoft.com/office/drawing/2014/main" id="{6685F7ED-73AD-45B3-828B-CDB01EA897B8}"/>
              </a:ext>
            </a:extLst>
          </p:cNvPr>
          <p:cNvSpPr>
            <a:spLocks noGrp="1"/>
          </p:cNvSpPr>
          <p:nvPr>
            <p:ph idx="1"/>
          </p:nvPr>
        </p:nvSpPr>
        <p:spPr>
          <a:xfrm>
            <a:off x="304800" y="1333500"/>
            <a:ext cx="8534400" cy="5105400"/>
          </a:xfrm>
        </p:spPr>
        <p:txBody>
          <a:bodyPr/>
          <a:lstStyle/>
          <a:p>
            <a:pPr marL="0" indent="0" algn="ctr">
              <a:buNone/>
            </a:pPr>
            <a:r>
              <a:rPr lang="en-US" sz="2000" b="1" dirty="0">
                <a:solidFill>
                  <a:srgbClr val="FF0000"/>
                </a:solidFill>
              </a:rPr>
              <a:t>Important Information for Retirees</a:t>
            </a:r>
          </a:p>
          <a:p>
            <a:pPr marL="0" indent="0">
              <a:buNone/>
            </a:pPr>
            <a:endParaRPr lang="en-US" sz="800" b="1" dirty="0">
              <a:solidFill>
                <a:srgbClr val="FF0000"/>
              </a:solidFill>
            </a:endParaRPr>
          </a:p>
          <a:p>
            <a:pPr marL="0" indent="0">
              <a:buNone/>
            </a:pPr>
            <a:r>
              <a:rPr lang="en-US" sz="2000" dirty="0"/>
              <a:t>During ROCP, Retirees may:</a:t>
            </a:r>
          </a:p>
          <a:p>
            <a:pPr lvl="1"/>
            <a:r>
              <a:rPr lang="en-US" sz="2000" dirty="0"/>
              <a:t>Enroll in any plan option which they are eligible for,</a:t>
            </a:r>
          </a:p>
          <a:p>
            <a:pPr lvl="1"/>
            <a:r>
              <a:rPr lang="en-US" sz="2000" dirty="0"/>
              <a:t>Terminate dependent(s) coverage</a:t>
            </a:r>
          </a:p>
          <a:p>
            <a:pPr lvl="1"/>
            <a:r>
              <a:rPr lang="en-US" sz="2000" dirty="0"/>
              <a:t>However, Retirees cannot increase their tier, meaning Retirees cannot add dependents during ROCP.</a:t>
            </a:r>
          </a:p>
          <a:p>
            <a:pPr lvl="1"/>
            <a:endParaRPr lang="en-US" sz="800" dirty="0"/>
          </a:p>
          <a:p>
            <a:pPr marL="0" indent="0">
              <a:buNone/>
            </a:pPr>
            <a:r>
              <a:rPr lang="en-US" sz="2000" b="1" dirty="0">
                <a:solidFill>
                  <a:srgbClr val="FF0000"/>
                </a:solidFill>
              </a:rPr>
              <a:t>I</a:t>
            </a:r>
            <a:r>
              <a:rPr lang="en-US" sz="2000" b="1" kern="0" dirty="0">
                <a:solidFill>
                  <a:srgbClr val="FF0000"/>
                </a:solidFill>
              </a:rPr>
              <a:t>f you’re happy with your current plan option </a:t>
            </a:r>
            <a:r>
              <a:rPr lang="en-US" sz="2000" b="1" u="sng" kern="0" dirty="0">
                <a:solidFill>
                  <a:srgbClr val="FF0000"/>
                </a:solidFill>
              </a:rPr>
              <a:t>and</a:t>
            </a:r>
            <a:r>
              <a:rPr lang="en-US" sz="2000" b="1" kern="0" dirty="0">
                <a:solidFill>
                  <a:srgbClr val="FF0000"/>
                </a:solidFill>
              </a:rPr>
              <a:t> have no changes, please </a:t>
            </a:r>
            <a:r>
              <a:rPr lang="en-US" sz="2000" b="1" u="sng" kern="0" dirty="0">
                <a:solidFill>
                  <a:srgbClr val="FF0000"/>
                </a:solidFill>
              </a:rPr>
              <a:t>do not </a:t>
            </a:r>
            <a:r>
              <a:rPr lang="en-US" sz="2000" b="1" kern="0" dirty="0">
                <a:solidFill>
                  <a:srgbClr val="FF0000"/>
                </a:solidFill>
              </a:rPr>
              <a:t>take any action for this year’s ROCP. </a:t>
            </a:r>
            <a:r>
              <a:rPr lang="en-US" sz="2000" dirty="0"/>
              <a:t>Everything will carry over to the 2024 Plan Year, unless you:</a:t>
            </a:r>
          </a:p>
          <a:p>
            <a:pPr lvl="1"/>
            <a:r>
              <a:rPr lang="en-US" sz="2000" dirty="0">
                <a:solidFill>
                  <a:srgbClr val="FF0000"/>
                </a:solidFill>
              </a:rPr>
              <a:t>Fail to make your premium payments and your coverage is terminated; and/or</a:t>
            </a:r>
          </a:p>
          <a:p>
            <a:pPr lvl="1"/>
            <a:r>
              <a:rPr lang="en-US" sz="2000" dirty="0">
                <a:solidFill>
                  <a:srgbClr val="FF0000"/>
                </a:solidFill>
              </a:rPr>
              <a:t>Fail to maintain valid Medicare information if you are currently enrolled in a SHBP Medicare Advantage Plan Option and the Centers for Medicare and Medicaid Services (CMS) terminates your coverage.</a:t>
            </a:r>
          </a:p>
          <a:p>
            <a:pPr marL="0" indent="0">
              <a:buNone/>
            </a:pPr>
            <a:endParaRPr lang="en-US" sz="2000" b="1" kern="0" dirty="0">
              <a:solidFill>
                <a:srgbClr val="FF0000"/>
              </a:solidFill>
            </a:endParaRPr>
          </a:p>
          <a:p>
            <a:pPr marL="0" indent="0">
              <a:buNone/>
            </a:pPr>
            <a:endParaRPr lang="en-US" sz="2400" dirty="0"/>
          </a:p>
          <a:p>
            <a:pPr lvl="1"/>
            <a:endParaRPr lang="en-US" sz="2000" dirty="0"/>
          </a:p>
        </p:txBody>
      </p:sp>
      <p:sp>
        <p:nvSpPr>
          <p:cNvPr id="7" name="TextBox 6">
            <a:extLst>
              <a:ext uri="{FF2B5EF4-FFF2-40B4-BE49-F238E27FC236}">
                <a16:creationId xmlns:a16="http://schemas.microsoft.com/office/drawing/2014/main" id="{51373A6A-455D-40CA-A99C-E0356C453CE4}"/>
              </a:ext>
            </a:extLst>
          </p:cNvPr>
          <p:cNvSpPr txBox="1"/>
          <p:nvPr/>
        </p:nvSpPr>
        <p:spPr>
          <a:xfrm>
            <a:off x="4120243" y="2971800"/>
            <a:ext cx="914400" cy="914400"/>
          </a:xfrm>
          <a:prstGeom prst="rect">
            <a:avLst/>
          </a:prstGeom>
          <a:noFill/>
        </p:spPr>
        <p:txBody>
          <a:bodyPr wrap="square" rtlCol="0">
            <a:spAutoFit/>
          </a:bodyPr>
          <a:lstStyle/>
          <a:p>
            <a:endParaRPr lang="en-US" dirty="0"/>
          </a:p>
        </p:txBody>
      </p:sp>
      <p:pic>
        <p:nvPicPr>
          <p:cNvPr id="13" name="Recorded Sound">
            <a:hlinkClick r:id="" action="ppaction://media"/>
            <a:extLst>
              <a:ext uri="{FF2B5EF4-FFF2-40B4-BE49-F238E27FC236}">
                <a16:creationId xmlns:a16="http://schemas.microsoft.com/office/drawing/2014/main" id="{CF4B84BB-997E-0B4E-B6FE-E42D12FB3B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3172975093"/>
      </p:ext>
    </p:extLst>
  </p:cSld>
  <p:clrMapOvr>
    <a:masterClrMapping/>
  </p:clrMapOvr>
  <mc:AlternateContent xmlns:mc="http://schemas.openxmlformats.org/markup-compatibility/2006" xmlns:p14="http://schemas.microsoft.com/office/powerpoint/2010/main">
    <mc:Choice Requires="p14">
      <p:transition spd="slow" p14:dur="2000" advTm="71780"/>
    </mc:Choice>
    <mc:Fallback xmlns="">
      <p:transition spd="slow" advTm="71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78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descr="PPTdesig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21385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8"/>
          <p:cNvSpPr>
            <a:spLocks noGrp="1" noChangeArrowheads="1"/>
          </p:cNvSpPr>
          <p:nvPr>
            <p:ph type="body" idx="1"/>
          </p:nvPr>
        </p:nvSpPr>
        <p:spPr>
          <a:xfrm>
            <a:off x="457200" y="2133600"/>
            <a:ext cx="8229600" cy="3992563"/>
          </a:xfrm>
          <a:noFill/>
        </p:spPr>
        <p:txBody>
          <a:bodyPr/>
          <a:lstStyle/>
          <a:p>
            <a:pPr algn="ctr" eaLnBrk="1" hangingPunct="1">
              <a:buFontTx/>
              <a:buNone/>
            </a:pPr>
            <a:r>
              <a:rPr lang="en-US" altLang="en-US" sz="4000" b="1" dirty="0">
                <a:solidFill>
                  <a:schemeClr val="bg1"/>
                </a:solidFill>
              </a:rPr>
              <a:t>Mission</a:t>
            </a:r>
          </a:p>
          <a:p>
            <a:pPr algn="ctr">
              <a:buFontTx/>
              <a:buNone/>
            </a:pPr>
            <a:r>
              <a:rPr lang="en-US" altLang="en-US" sz="2800" dirty="0">
                <a:solidFill>
                  <a:schemeClr val="bg1"/>
                </a:solidFill>
              </a:rPr>
              <a:t>   The mission of the Department of Community Health is to provide access to affordable, quality health care to Georgians through effective planning, purchasing, </a:t>
            </a:r>
            <a:br>
              <a:rPr lang="en-US" altLang="en-US" sz="2800" dirty="0">
                <a:solidFill>
                  <a:schemeClr val="bg1"/>
                </a:solidFill>
              </a:rPr>
            </a:br>
            <a:r>
              <a:rPr lang="en-US" altLang="en-US" sz="2800" dirty="0">
                <a:solidFill>
                  <a:schemeClr val="bg1"/>
                </a:solidFill>
              </a:rPr>
              <a:t>and oversight.</a:t>
            </a:r>
          </a:p>
          <a:p>
            <a:pPr algn="ctr" eaLnBrk="1" hangingPunct="1">
              <a:buFontTx/>
              <a:buNone/>
            </a:pPr>
            <a:endParaRPr lang="en-US" altLang="en-US" sz="2400" b="1" i="1" dirty="0">
              <a:solidFill>
                <a:schemeClr val="bg1"/>
              </a:solidFill>
            </a:endParaRPr>
          </a:p>
          <a:p>
            <a:pPr algn="ctr" eaLnBrk="1" hangingPunct="1">
              <a:buFontTx/>
              <a:buNone/>
            </a:pPr>
            <a:r>
              <a:rPr lang="en-US" altLang="en-US" sz="2800" b="1" i="1" dirty="0">
                <a:solidFill>
                  <a:schemeClr val="bg1"/>
                </a:solidFill>
              </a:rPr>
              <a:t>We are dedicated to A Healthy Georgia.</a:t>
            </a:r>
          </a:p>
        </p:txBody>
      </p:sp>
      <p:pic>
        <p:nvPicPr>
          <p:cNvPr id="5124" name="Picture 9" descr="dch_logo_pms299_ALT2012_REV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963" y="228600"/>
            <a:ext cx="200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a:hlinkClick r:id="" action="ppaction://media"/>
            <a:extLst>
              <a:ext uri="{FF2B5EF4-FFF2-40B4-BE49-F238E27FC236}">
                <a16:creationId xmlns:a16="http://schemas.microsoft.com/office/drawing/2014/main" id="{310A2654-DDA9-93C0-1494-7B4316293A3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68800" y="32258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662"/>
    </mc:Choice>
    <mc:Fallback xmlns="">
      <p:transition spd="slow" advTm="21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p:cNvSpPr>
            <a:spLocks noGrp="1" noChangeArrowheads="1"/>
          </p:cNvSpPr>
          <p:nvPr>
            <p:ph type="title"/>
          </p:nvPr>
        </p:nvSpPr>
        <p:spPr>
          <a:xfrm>
            <a:off x="0" y="152400"/>
            <a:ext cx="9144000" cy="990600"/>
          </a:xfrm>
        </p:spPr>
        <p:txBody>
          <a:bodyPr/>
          <a:lstStyle/>
          <a:p>
            <a:pPr algn="ctr"/>
            <a:r>
              <a:rPr lang="en-US" altLang="en-US" b="1" dirty="0"/>
              <a:t>Making Your ROCP Election</a:t>
            </a:r>
            <a:endParaRPr lang="en-US" altLang="en-US" dirty="0"/>
          </a:p>
        </p:txBody>
      </p:sp>
      <p:sp>
        <p:nvSpPr>
          <p:cNvPr id="2" name="Content Placeholder 1">
            <a:extLst>
              <a:ext uri="{FF2B5EF4-FFF2-40B4-BE49-F238E27FC236}">
                <a16:creationId xmlns:a16="http://schemas.microsoft.com/office/drawing/2014/main" id="{6685F7ED-73AD-45B3-828B-CDB01EA897B8}"/>
              </a:ext>
            </a:extLst>
          </p:cNvPr>
          <p:cNvSpPr>
            <a:spLocks noGrp="1"/>
          </p:cNvSpPr>
          <p:nvPr>
            <p:ph idx="1"/>
          </p:nvPr>
        </p:nvSpPr>
        <p:spPr>
          <a:xfrm>
            <a:off x="228600" y="1406079"/>
            <a:ext cx="8610600" cy="2362199"/>
          </a:xfrm>
        </p:spPr>
        <p:txBody>
          <a:bodyPr/>
          <a:lstStyle/>
          <a:p>
            <a:pPr marL="0" indent="0">
              <a:buNone/>
            </a:pPr>
            <a:endParaRPr lang="en-US" sz="1000" dirty="0"/>
          </a:p>
          <a:p>
            <a:pPr marL="0" indent="0">
              <a:buNone/>
            </a:pPr>
            <a:r>
              <a:rPr lang="en-US" sz="2000" i="1" dirty="0"/>
              <a:t>Things to Note: </a:t>
            </a:r>
          </a:p>
          <a:p>
            <a:pPr lvl="1"/>
            <a:r>
              <a:rPr lang="en-US" sz="2000" dirty="0"/>
              <a:t>If you are a former Retiree who is not currently enrolled in SHBP Retiree Coverage or if your coverage has been terminated due to non-payment for any reason, you will not be able to enroll in Coverage unless you return to work in a benefits eligible position with a SHBP Employing Entity.</a:t>
            </a:r>
          </a:p>
          <a:p>
            <a:pPr lvl="1"/>
            <a:r>
              <a:rPr lang="en-US" sz="2000" dirty="0"/>
              <a:t>If you elect coverage, but your coverage is later terminated for any reason, your election will not take effect or will be removed. </a:t>
            </a:r>
          </a:p>
          <a:p>
            <a:pPr lvl="1"/>
            <a:r>
              <a:rPr lang="en-US" sz="2000" dirty="0"/>
              <a:t>If you believe an error has occurred, you may contact SHBP Member Services at 800-610-1863 for additional information. </a:t>
            </a:r>
          </a:p>
          <a:p>
            <a:pPr lvl="1"/>
            <a:endParaRPr lang="en-US" sz="2000" dirty="0"/>
          </a:p>
          <a:p>
            <a:pPr lvl="1"/>
            <a:endParaRPr lang="en-US" sz="2000" dirty="0"/>
          </a:p>
        </p:txBody>
      </p:sp>
      <p:pic>
        <p:nvPicPr>
          <p:cNvPr id="12" name="Recorded Sound">
            <a:hlinkClick r:id="" action="ppaction://media"/>
            <a:extLst>
              <a:ext uri="{FF2B5EF4-FFF2-40B4-BE49-F238E27FC236}">
                <a16:creationId xmlns:a16="http://schemas.microsoft.com/office/drawing/2014/main" id="{3A0C0E39-A0C4-0197-CA0D-C0ED2C0159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795849455"/>
      </p:ext>
    </p:extLst>
  </p:cSld>
  <p:clrMapOvr>
    <a:masterClrMapping/>
  </p:clrMapOvr>
  <mc:AlternateContent xmlns:mc="http://schemas.openxmlformats.org/markup-compatibility/2006" xmlns:p14="http://schemas.microsoft.com/office/powerpoint/2010/main">
    <mc:Choice Requires="p14">
      <p:transition spd="slow" p14:dur="2000" advTm="43277"/>
    </mc:Choice>
    <mc:Fallback xmlns="">
      <p:transition spd="slow" advTm="43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27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p:cNvSpPr>
            <a:spLocks noGrp="1" noChangeArrowheads="1"/>
          </p:cNvSpPr>
          <p:nvPr>
            <p:ph type="title"/>
          </p:nvPr>
        </p:nvSpPr>
        <p:spPr>
          <a:xfrm>
            <a:off x="0" y="152400"/>
            <a:ext cx="9144000" cy="990600"/>
          </a:xfrm>
        </p:spPr>
        <p:txBody>
          <a:bodyPr/>
          <a:lstStyle/>
          <a:p>
            <a:pPr algn="ctr"/>
            <a:r>
              <a:rPr lang="en-US" altLang="en-US" b="1" dirty="0"/>
              <a:t>Making Your ROCP Election</a:t>
            </a:r>
            <a:endParaRPr lang="en-US" altLang="en-US" dirty="0"/>
          </a:p>
        </p:txBody>
      </p:sp>
      <p:sp>
        <p:nvSpPr>
          <p:cNvPr id="2" name="Content Placeholder 1">
            <a:extLst>
              <a:ext uri="{FF2B5EF4-FFF2-40B4-BE49-F238E27FC236}">
                <a16:creationId xmlns:a16="http://schemas.microsoft.com/office/drawing/2014/main" id="{6685F7ED-73AD-45B3-828B-CDB01EA897B8}"/>
              </a:ext>
            </a:extLst>
          </p:cNvPr>
          <p:cNvSpPr>
            <a:spLocks noGrp="1"/>
          </p:cNvSpPr>
          <p:nvPr>
            <p:ph idx="1"/>
          </p:nvPr>
        </p:nvSpPr>
        <p:spPr>
          <a:xfrm>
            <a:off x="228600" y="1406079"/>
            <a:ext cx="8610600" cy="1794321"/>
          </a:xfrm>
        </p:spPr>
        <p:txBody>
          <a:bodyPr/>
          <a:lstStyle/>
          <a:p>
            <a:pPr marL="0" indent="0">
              <a:buNone/>
            </a:pPr>
            <a:endParaRPr lang="en-US" sz="1000" dirty="0"/>
          </a:p>
          <a:p>
            <a:pPr marL="0" indent="0">
              <a:buNone/>
            </a:pPr>
            <a:r>
              <a:rPr lang="en-US" sz="2000" dirty="0"/>
              <a:t>After selecting Enroll Now you will navigate to the Tobacco Surcharge survey – if you have not previously declared your tobacco usage. The Surcharge is $80 per member per month, meaning it is a monthly flat fee that is charged no matter how many individuals in the family use Tobacco.  </a:t>
            </a:r>
          </a:p>
          <a:p>
            <a:pPr marL="0" indent="0">
              <a:buNone/>
            </a:pPr>
            <a:r>
              <a:rPr lang="en-US" sz="2000" dirty="0"/>
              <a:t> </a:t>
            </a:r>
          </a:p>
          <a:p>
            <a:endParaRPr lang="en-US" dirty="0"/>
          </a:p>
        </p:txBody>
      </p:sp>
      <p:sp>
        <p:nvSpPr>
          <p:cNvPr id="7" name="TextBox 6">
            <a:extLst>
              <a:ext uri="{FF2B5EF4-FFF2-40B4-BE49-F238E27FC236}">
                <a16:creationId xmlns:a16="http://schemas.microsoft.com/office/drawing/2014/main" id="{51373A6A-455D-40CA-A99C-E0356C453CE4}"/>
              </a:ext>
            </a:extLst>
          </p:cNvPr>
          <p:cNvSpPr txBox="1"/>
          <p:nvPr/>
        </p:nvSpPr>
        <p:spPr>
          <a:xfrm>
            <a:off x="4120243" y="2971800"/>
            <a:ext cx="914400" cy="914400"/>
          </a:xfrm>
          <a:prstGeom prst="rect">
            <a:avLst/>
          </a:prstGeom>
          <a:noFill/>
        </p:spPr>
        <p:txBody>
          <a:bodyPr wrap="square" rtlCol="0">
            <a:spAutoFit/>
          </a:bodyPr>
          <a:lstStyle/>
          <a:p>
            <a:endParaRPr lang="en-US" dirty="0"/>
          </a:p>
        </p:txBody>
      </p:sp>
      <p:pic>
        <p:nvPicPr>
          <p:cNvPr id="16" name="Recorded Sound">
            <a:hlinkClick r:id="" action="ppaction://media"/>
            <a:extLst>
              <a:ext uri="{FF2B5EF4-FFF2-40B4-BE49-F238E27FC236}">
                <a16:creationId xmlns:a16="http://schemas.microsoft.com/office/drawing/2014/main" id="{5F0891EB-53FB-1030-9B13-F21BF874C1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pic>
        <p:nvPicPr>
          <p:cNvPr id="4" name="Picture 3">
            <a:extLst>
              <a:ext uri="{FF2B5EF4-FFF2-40B4-BE49-F238E27FC236}">
                <a16:creationId xmlns:a16="http://schemas.microsoft.com/office/drawing/2014/main" id="{A5BAC0AB-1209-E168-84EB-0D3011648445}"/>
              </a:ext>
            </a:extLst>
          </p:cNvPr>
          <p:cNvPicPr>
            <a:picLocks noChangeAspect="1"/>
          </p:cNvPicPr>
          <p:nvPr/>
        </p:nvPicPr>
        <p:blipFill>
          <a:blip r:embed="rId7"/>
          <a:stretch>
            <a:fillRect/>
          </a:stretch>
        </p:blipFill>
        <p:spPr>
          <a:xfrm>
            <a:off x="228600" y="2988365"/>
            <a:ext cx="8878957" cy="3352800"/>
          </a:xfrm>
          <a:prstGeom prst="rect">
            <a:avLst/>
          </a:prstGeom>
        </p:spPr>
      </p:pic>
    </p:spTree>
    <p:extLst>
      <p:ext uri="{BB962C8B-B14F-4D97-AF65-F5344CB8AC3E}">
        <p14:creationId xmlns:p14="http://schemas.microsoft.com/office/powerpoint/2010/main" val="2910372812"/>
      </p:ext>
    </p:extLst>
  </p:cSld>
  <p:clrMapOvr>
    <a:masterClrMapping/>
  </p:clrMapOvr>
  <mc:AlternateContent xmlns:mc="http://schemas.openxmlformats.org/markup-compatibility/2006" xmlns:p14="http://schemas.microsoft.com/office/powerpoint/2010/main">
    <mc:Choice Requires="p14">
      <p:transition spd="slow" p14:dur="2000" advTm="36752"/>
    </mc:Choice>
    <mc:Fallback xmlns="">
      <p:transition spd="slow" advTm="36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752"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extLst>
    <p:ext uri="{6950BFC3-D8DA-4A85-94F7-54DA5524770B}">
      <p188:commentRel xmlns:p188="http://schemas.microsoft.com/office/powerpoint/2018/8/main" r:id="rId5"/>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p:cNvSpPr>
            <a:spLocks noGrp="1" noChangeArrowheads="1"/>
          </p:cNvSpPr>
          <p:nvPr>
            <p:ph type="title"/>
          </p:nvPr>
        </p:nvSpPr>
        <p:spPr>
          <a:xfrm>
            <a:off x="0" y="152400"/>
            <a:ext cx="9144000" cy="990600"/>
          </a:xfrm>
        </p:spPr>
        <p:txBody>
          <a:bodyPr/>
          <a:lstStyle/>
          <a:p>
            <a:pPr algn="ctr"/>
            <a:r>
              <a:rPr lang="en-US" altLang="en-US" b="1" dirty="0"/>
              <a:t>Making Your ROCP Election</a:t>
            </a:r>
            <a:endParaRPr lang="en-US" altLang="en-US" dirty="0"/>
          </a:p>
        </p:txBody>
      </p:sp>
      <p:sp>
        <p:nvSpPr>
          <p:cNvPr id="7" name="TextBox 6">
            <a:extLst>
              <a:ext uri="{FF2B5EF4-FFF2-40B4-BE49-F238E27FC236}">
                <a16:creationId xmlns:a16="http://schemas.microsoft.com/office/drawing/2014/main" id="{51373A6A-455D-40CA-A99C-E0356C453CE4}"/>
              </a:ext>
            </a:extLst>
          </p:cNvPr>
          <p:cNvSpPr txBox="1"/>
          <p:nvPr/>
        </p:nvSpPr>
        <p:spPr>
          <a:xfrm>
            <a:off x="4120243" y="2971800"/>
            <a:ext cx="914400" cy="914400"/>
          </a:xfrm>
          <a:prstGeom prst="rect">
            <a:avLst/>
          </a:prstGeom>
          <a:noFill/>
        </p:spPr>
        <p:txBody>
          <a:bodyPr wrap="square" rtlCol="0">
            <a:spAutoFit/>
          </a:bodyPr>
          <a:lstStyle/>
          <a:p>
            <a:endParaRPr lang="en-US" dirty="0"/>
          </a:p>
        </p:txBody>
      </p:sp>
      <p:sp>
        <p:nvSpPr>
          <p:cNvPr id="2" name="Content Placeholder 1">
            <a:extLst>
              <a:ext uri="{FF2B5EF4-FFF2-40B4-BE49-F238E27FC236}">
                <a16:creationId xmlns:a16="http://schemas.microsoft.com/office/drawing/2014/main" id="{6685F7ED-73AD-45B3-828B-CDB01EA897B8}"/>
              </a:ext>
            </a:extLst>
          </p:cNvPr>
          <p:cNvSpPr>
            <a:spLocks noGrp="1"/>
          </p:cNvSpPr>
          <p:nvPr>
            <p:ph idx="1"/>
          </p:nvPr>
        </p:nvSpPr>
        <p:spPr>
          <a:xfrm>
            <a:off x="228600" y="1371600"/>
            <a:ext cx="8224157" cy="990600"/>
          </a:xfrm>
        </p:spPr>
        <p:txBody>
          <a:bodyPr/>
          <a:lstStyle/>
          <a:p>
            <a:pPr marL="0" indent="0">
              <a:buNone/>
            </a:pPr>
            <a:r>
              <a:rPr lang="en-US" sz="2000" dirty="0"/>
              <a:t>After you complete the Tobacco Surcharge survey or, if you previously declared your tobacco usage, you will navigate to Review Your Info as shown in screenshot below.</a:t>
            </a: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800" dirty="0"/>
          </a:p>
        </p:txBody>
      </p:sp>
      <p:pic>
        <p:nvPicPr>
          <p:cNvPr id="23" name="Recorded Sound">
            <a:hlinkClick r:id="" action="ppaction://media"/>
            <a:extLst>
              <a:ext uri="{FF2B5EF4-FFF2-40B4-BE49-F238E27FC236}">
                <a16:creationId xmlns:a16="http://schemas.microsoft.com/office/drawing/2014/main" id="{3CF22BF7-0D9D-8230-1D7A-FDF8206C1C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pic>
        <p:nvPicPr>
          <p:cNvPr id="4" name="Picture 3">
            <a:extLst>
              <a:ext uri="{FF2B5EF4-FFF2-40B4-BE49-F238E27FC236}">
                <a16:creationId xmlns:a16="http://schemas.microsoft.com/office/drawing/2014/main" id="{DB6851D6-7C85-D8C6-474A-D5DFF4DF786C}"/>
              </a:ext>
            </a:extLst>
          </p:cNvPr>
          <p:cNvPicPr>
            <a:picLocks noChangeAspect="1"/>
          </p:cNvPicPr>
          <p:nvPr/>
        </p:nvPicPr>
        <p:blipFill>
          <a:blip r:embed="rId6"/>
          <a:stretch>
            <a:fillRect/>
          </a:stretch>
        </p:blipFill>
        <p:spPr>
          <a:xfrm>
            <a:off x="187926" y="2380984"/>
            <a:ext cx="8768148" cy="1689632"/>
          </a:xfrm>
          <a:prstGeom prst="rect">
            <a:avLst/>
          </a:prstGeom>
        </p:spPr>
      </p:pic>
    </p:spTree>
    <p:extLst>
      <p:ext uri="{BB962C8B-B14F-4D97-AF65-F5344CB8AC3E}">
        <p14:creationId xmlns:p14="http://schemas.microsoft.com/office/powerpoint/2010/main" val="1199539646"/>
      </p:ext>
    </p:extLst>
  </p:cSld>
  <p:clrMapOvr>
    <a:masterClrMapping/>
  </p:clrMapOvr>
  <mc:AlternateContent xmlns:mc="http://schemas.openxmlformats.org/markup-compatibility/2006" xmlns:p14="http://schemas.microsoft.com/office/powerpoint/2010/main">
    <mc:Choice Requires="p14">
      <p:transition spd="slow" p14:dur="2000" advTm="34971"/>
    </mc:Choice>
    <mc:Fallback xmlns="">
      <p:transition spd="slow" advTm="34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97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p:cNvSpPr>
            <a:spLocks noGrp="1" noChangeArrowheads="1"/>
          </p:cNvSpPr>
          <p:nvPr>
            <p:ph type="title"/>
          </p:nvPr>
        </p:nvSpPr>
        <p:spPr>
          <a:xfrm>
            <a:off x="0" y="152400"/>
            <a:ext cx="9144000" cy="990600"/>
          </a:xfrm>
        </p:spPr>
        <p:txBody>
          <a:bodyPr/>
          <a:lstStyle/>
          <a:p>
            <a:pPr algn="ctr"/>
            <a:r>
              <a:rPr lang="en-US" altLang="en-US" b="1" dirty="0">
                <a:solidFill>
                  <a:schemeClr val="bg1"/>
                </a:solidFill>
              </a:rPr>
              <a:t>Making </a:t>
            </a:r>
            <a:r>
              <a:rPr lang="en-US" altLang="en-US" b="1" dirty="0"/>
              <a:t>Your ROCP </a:t>
            </a:r>
            <a:r>
              <a:rPr lang="en-US" altLang="en-US" b="1" dirty="0">
                <a:solidFill>
                  <a:schemeClr val="bg1"/>
                </a:solidFill>
              </a:rPr>
              <a:t>Election</a:t>
            </a:r>
            <a:endParaRPr lang="en-US" altLang="en-US" dirty="0"/>
          </a:p>
        </p:txBody>
      </p:sp>
      <p:sp>
        <p:nvSpPr>
          <p:cNvPr id="7" name="TextBox 6">
            <a:extLst>
              <a:ext uri="{FF2B5EF4-FFF2-40B4-BE49-F238E27FC236}">
                <a16:creationId xmlns:a16="http://schemas.microsoft.com/office/drawing/2014/main" id="{51373A6A-455D-40CA-A99C-E0356C453CE4}"/>
              </a:ext>
            </a:extLst>
          </p:cNvPr>
          <p:cNvSpPr txBox="1"/>
          <p:nvPr/>
        </p:nvSpPr>
        <p:spPr>
          <a:xfrm>
            <a:off x="4120243" y="2971800"/>
            <a:ext cx="914400" cy="914400"/>
          </a:xfrm>
          <a:prstGeom prst="rect">
            <a:avLst/>
          </a:prstGeom>
          <a:noFill/>
        </p:spPr>
        <p:txBody>
          <a:bodyPr wrap="square" rtlCol="0">
            <a:spAutoFit/>
          </a:bodyPr>
          <a:lstStyle/>
          <a:p>
            <a:endParaRPr lang="en-US" dirty="0"/>
          </a:p>
        </p:txBody>
      </p:sp>
      <p:sp>
        <p:nvSpPr>
          <p:cNvPr id="2" name="Content Placeholder 1">
            <a:extLst>
              <a:ext uri="{FF2B5EF4-FFF2-40B4-BE49-F238E27FC236}">
                <a16:creationId xmlns:a16="http://schemas.microsoft.com/office/drawing/2014/main" id="{6685F7ED-73AD-45B3-828B-CDB01EA897B8}"/>
              </a:ext>
            </a:extLst>
          </p:cNvPr>
          <p:cNvSpPr>
            <a:spLocks noGrp="1"/>
          </p:cNvSpPr>
          <p:nvPr>
            <p:ph idx="1"/>
          </p:nvPr>
        </p:nvSpPr>
        <p:spPr>
          <a:xfrm>
            <a:off x="262467" y="1515533"/>
            <a:ext cx="8763000" cy="990600"/>
          </a:xfrm>
        </p:spPr>
        <p:txBody>
          <a:bodyPr/>
          <a:lstStyle/>
          <a:p>
            <a:pPr marL="0" indent="0">
              <a:buNone/>
            </a:pPr>
            <a:r>
              <a:rPr lang="en-US" sz="2000" b="1" dirty="0"/>
              <a:t>Select Who Is Covered. </a:t>
            </a:r>
            <a:r>
              <a:rPr lang="en-US" sz="2000" dirty="0"/>
              <a:t>You also must ensure you indicate who should be covered under the </a:t>
            </a:r>
            <a:r>
              <a:rPr lang="en-US" sz="2000" b="1" dirty="0"/>
              <a:t>Covered Individuals </a:t>
            </a:r>
            <a:r>
              <a:rPr lang="en-US" sz="2000" dirty="0"/>
              <a:t>section. If applicable, select any eligible dependents you would like to continue covering in Plan Year 2024. </a:t>
            </a:r>
          </a:p>
          <a:p>
            <a:pPr marL="0" indent="0">
              <a:buNone/>
            </a:pPr>
            <a:r>
              <a:rPr lang="en-US" sz="2000" b="1" dirty="0">
                <a:solidFill>
                  <a:srgbClr val="FF0000"/>
                </a:solidFill>
              </a:rPr>
              <a:t>Note: </a:t>
            </a:r>
            <a:r>
              <a:rPr lang="en-US" sz="2000" dirty="0"/>
              <a:t>Any eligible dependents you fail to select will not be covered in Plan Year 2024, which means their coverage is effective through December 31, 2023 and terminates effective January 1, 2024.</a:t>
            </a:r>
          </a:p>
          <a:p>
            <a:pPr marL="0" indent="0">
              <a:buNone/>
            </a:pPr>
            <a:endParaRPr lang="en-US" sz="2000" dirty="0"/>
          </a:p>
          <a:p>
            <a:pPr marL="0" indent="0">
              <a:buNone/>
            </a:pPr>
            <a:endParaRPr lang="en-US" sz="2000" dirty="0"/>
          </a:p>
          <a:p>
            <a:pPr marL="0" indent="0">
              <a:buNone/>
            </a:pPr>
            <a:endParaRPr lang="en-US" sz="2000" b="1" dirty="0"/>
          </a:p>
          <a:p>
            <a:pPr marL="0" indent="0">
              <a:buNone/>
            </a:pPr>
            <a:r>
              <a:rPr lang="en-US" sz="2000" b="1" dirty="0"/>
              <a:t> </a:t>
            </a: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p:txBody>
      </p:sp>
      <p:pic>
        <p:nvPicPr>
          <p:cNvPr id="4" name="Picture 3">
            <a:extLst>
              <a:ext uri="{FF2B5EF4-FFF2-40B4-BE49-F238E27FC236}">
                <a16:creationId xmlns:a16="http://schemas.microsoft.com/office/drawing/2014/main" id="{E5521D0D-1C6C-9323-289E-5859DA8D4A8B}"/>
              </a:ext>
            </a:extLst>
          </p:cNvPr>
          <p:cNvPicPr>
            <a:picLocks noChangeAspect="1"/>
          </p:cNvPicPr>
          <p:nvPr/>
        </p:nvPicPr>
        <p:blipFill>
          <a:blip r:embed="rId5"/>
          <a:stretch>
            <a:fillRect/>
          </a:stretch>
        </p:blipFill>
        <p:spPr>
          <a:xfrm>
            <a:off x="262467" y="3625516"/>
            <a:ext cx="8729133" cy="2673684"/>
          </a:xfrm>
          <a:prstGeom prst="rect">
            <a:avLst/>
          </a:prstGeom>
        </p:spPr>
      </p:pic>
      <p:pic>
        <p:nvPicPr>
          <p:cNvPr id="5" name="Recorded Sound">
            <a:hlinkClick r:id="" action="ppaction://media"/>
            <a:extLst>
              <a:ext uri="{FF2B5EF4-FFF2-40B4-BE49-F238E27FC236}">
                <a16:creationId xmlns:a16="http://schemas.microsoft.com/office/drawing/2014/main" id="{72F2E400-05BF-51FD-8043-37A20C474D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2000" y="3306233"/>
            <a:ext cx="406400" cy="406400"/>
          </a:xfrm>
          <a:prstGeom prst="rect">
            <a:avLst/>
          </a:prstGeom>
        </p:spPr>
      </p:pic>
    </p:spTree>
    <p:extLst>
      <p:ext uri="{BB962C8B-B14F-4D97-AF65-F5344CB8AC3E}">
        <p14:creationId xmlns:p14="http://schemas.microsoft.com/office/powerpoint/2010/main" val="27995114"/>
      </p:ext>
    </p:extLst>
  </p:cSld>
  <p:clrMapOvr>
    <a:masterClrMapping/>
  </p:clrMapOvr>
  <mc:AlternateContent xmlns:mc="http://schemas.openxmlformats.org/markup-compatibility/2006" xmlns:p14="http://schemas.microsoft.com/office/powerpoint/2010/main">
    <mc:Choice Requires="p14">
      <p:transition spd="slow" p14:dur="2000" advTm="45961"/>
    </mc:Choice>
    <mc:Fallback xmlns="">
      <p:transition spd="slow" advTm="45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7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p:cNvSpPr>
            <a:spLocks noGrp="1" noChangeArrowheads="1"/>
          </p:cNvSpPr>
          <p:nvPr>
            <p:ph type="title"/>
          </p:nvPr>
        </p:nvSpPr>
        <p:spPr>
          <a:xfrm>
            <a:off x="0" y="152400"/>
            <a:ext cx="9144000" cy="990600"/>
          </a:xfrm>
        </p:spPr>
        <p:txBody>
          <a:bodyPr/>
          <a:lstStyle/>
          <a:p>
            <a:pPr algn="ctr"/>
            <a:r>
              <a:rPr lang="en-US" altLang="en-US" b="1" dirty="0">
                <a:solidFill>
                  <a:schemeClr val="bg1"/>
                </a:solidFill>
              </a:rPr>
              <a:t>Making </a:t>
            </a:r>
            <a:r>
              <a:rPr lang="en-US" altLang="en-US" b="1" dirty="0"/>
              <a:t>Your ROCP Election</a:t>
            </a:r>
            <a:endParaRPr lang="en-US" altLang="en-US" dirty="0"/>
          </a:p>
        </p:txBody>
      </p:sp>
      <p:sp>
        <p:nvSpPr>
          <p:cNvPr id="7" name="TextBox 6">
            <a:extLst>
              <a:ext uri="{FF2B5EF4-FFF2-40B4-BE49-F238E27FC236}">
                <a16:creationId xmlns:a16="http://schemas.microsoft.com/office/drawing/2014/main" id="{51373A6A-455D-40CA-A99C-E0356C453CE4}"/>
              </a:ext>
            </a:extLst>
          </p:cNvPr>
          <p:cNvSpPr txBox="1"/>
          <p:nvPr/>
        </p:nvSpPr>
        <p:spPr>
          <a:xfrm>
            <a:off x="4120243" y="2971800"/>
            <a:ext cx="914400" cy="914400"/>
          </a:xfrm>
          <a:prstGeom prst="rect">
            <a:avLst/>
          </a:prstGeom>
          <a:noFill/>
        </p:spPr>
        <p:txBody>
          <a:bodyPr wrap="square" rtlCol="0">
            <a:spAutoFit/>
          </a:bodyPr>
          <a:lstStyle/>
          <a:p>
            <a:endParaRPr lang="en-US" dirty="0"/>
          </a:p>
        </p:txBody>
      </p:sp>
      <p:sp>
        <p:nvSpPr>
          <p:cNvPr id="2" name="Content Placeholder 1">
            <a:extLst>
              <a:ext uri="{FF2B5EF4-FFF2-40B4-BE49-F238E27FC236}">
                <a16:creationId xmlns:a16="http://schemas.microsoft.com/office/drawing/2014/main" id="{6685F7ED-73AD-45B3-828B-CDB01EA897B8}"/>
              </a:ext>
            </a:extLst>
          </p:cNvPr>
          <p:cNvSpPr>
            <a:spLocks noGrp="1"/>
          </p:cNvSpPr>
          <p:nvPr>
            <p:ph idx="1"/>
          </p:nvPr>
        </p:nvSpPr>
        <p:spPr>
          <a:xfrm>
            <a:off x="228600" y="1447800"/>
            <a:ext cx="8224157" cy="990600"/>
          </a:xfrm>
        </p:spPr>
        <p:txBody>
          <a:bodyPr/>
          <a:lstStyle/>
          <a:p>
            <a:pPr marL="0" indent="0">
              <a:buNone/>
            </a:pPr>
            <a:r>
              <a:rPr lang="en-US" sz="2000" dirty="0"/>
              <a:t>Next, to select your plan hover over and click on the ‘Select plan’ button.  Also, be sure to use your vertical scroll bar to see all plans available to you.  </a:t>
            </a: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p:txBody>
      </p:sp>
      <p:pic>
        <p:nvPicPr>
          <p:cNvPr id="8" name="Picture 7">
            <a:extLst>
              <a:ext uri="{FF2B5EF4-FFF2-40B4-BE49-F238E27FC236}">
                <a16:creationId xmlns:a16="http://schemas.microsoft.com/office/drawing/2014/main" id="{57931BE8-6B31-7941-68FE-69FA4E3C35D6}"/>
              </a:ext>
            </a:extLst>
          </p:cNvPr>
          <p:cNvPicPr>
            <a:picLocks noChangeAspect="1"/>
          </p:cNvPicPr>
          <p:nvPr/>
        </p:nvPicPr>
        <p:blipFill>
          <a:blip r:embed="rId5"/>
          <a:stretch>
            <a:fillRect/>
          </a:stretch>
        </p:blipFill>
        <p:spPr>
          <a:xfrm>
            <a:off x="228600" y="2286000"/>
            <a:ext cx="8763000" cy="3865440"/>
          </a:xfrm>
          <a:prstGeom prst="rect">
            <a:avLst/>
          </a:prstGeom>
        </p:spPr>
      </p:pic>
      <p:pic>
        <p:nvPicPr>
          <p:cNvPr id="4" name="Recorded Sound">
            <a:hlinkClick r:id="" action="ppaction://media"/>
            <a:extLst>
              <a:ext uri="{FF2B5EF4-FFF2-40B4-BE49-F238E27FC236}">
                <a16:creationId xmlns:a16="http://schemas.microsoft.com/office/drawing/2014/main" id="{4229B1BD-B32A-BC3D-54C3-375CA99187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940389978"/>
      </p:ext>
    </p:extLst>
  </p:cSld>
  <p:clrMapOvr>
    <a:masterClrMapping/>
  </p:clrMapOvr>
  <mc:AlternateContent xmlns:mc="http://schemas.openxmlformats.org/markup-compatibility/2006" xmlns:p14="http://schemas.microsoft.com/office/powerpoint/2010/main">
    <mc:Choice Requires="p14">
      <p:transition spd="slow" p14:dur="2000" advTm="18914"/>
    </mc:Choice>
    <mc:Fallback xmlns="">
      <p:transition spd="slow" advTm="18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p:cNvSpPr>
            <a:spLocks noGrp="1" noChangeArrowheads="1"/>
          </p:cNvSpPr>
          <p:nvPr>
            <p:ph type="title"/>
          </p:nvPr>
        </p:nvSpPr>
        <p:spPr>
          <a:xfrm>
            <a:off x="0" y="152400"/>
            <a:ext cx="9144000" cy="990600"/>
          </a:xfrm>
        </p:spPr>
        <p:txBody>
          <a:bodyPr/>
          <a:lstStyle/>
          <a:p>
            <a:pPr algn="ctr"/>
            <a:r>
              <a:rPr lang="en-US" altLang="en-US" b="1">
                <a:solidFill>
                  <a:schemeClr val="bg1"/>
                </a:solidFill>
              </a:rPr>
              <a:t>Making Your ROCP Election</a:t>
            </a:r>
            <a:endParaRPr lang="en-US" altLang="en-US" dirty="0"/>
          </a:p>
        </p:txBody>
      </p:sp>
      <p:sp>
        <p:nvSpPr>
          <p:cNvPr id="7" name="TextBox 6">
            <a:extLst>
              <a:ext uri="{FF2B5EF4-FFF2-40B4-BE49-F238E27FC236}">
                <a16:creationId xmlns:a16="http://schemas.microsoft.com/office/drawing/2014/main" id="{51373A6A-455D-40CA-A99C-E0356C453CE4}"/>
              </a:ext>
            </a:extLst>
          </p:cNvPr>
          <p:cNvSpPr txBox="1"/>
          <p:nvPr/>
        </p:nvSpPr>
        <p:spPr>
          <a:xfrm>
            <a:off x="4120243" y="2971800"/>
            <a:ext cx="914400" cy="914400"/>
          </a:xfrm>
          <a:prstGeom prst="rect">
            <a:avLst/>
          </a:prstGeom>
          <a:noFill/>
        </p:spPr>
        <p:txBody>
          <a:bodyPr wrap="square" rtlCol="0">
            <a:spAutoFit/>
          </a:bodyPr>
          <a:lstStyle/>
          <a:p>
            <a:endParaRPr lang="en-US" dirty="0"/>
          </a:p>
        </p:txBody>
      </p:sp>
      <p:sp>
        <p:nvSpPr>
          <p:cNvPr id="2" name="Content Placeholder 1">
            <a:extLst>
              <a:ext uri="{FF2B5EF4-FFF2-40B4-BE49-F238E27FC236}">
                <a16:creationId xmlns:a16="http://schemas.microsoft.com/office/drawing/2014/main" id="{6685F7ED-73AD-45B3-828B-CDB01EA897B8}"/>
              </a:ext>
            </a:extLst>
          </p:cNvPr>
          <p:cNvSpPr>
            <a:spLocks noGrp="1"/>
          </p:cNvSpPr>
          <p:nvPr>
            <p:ph idx="1"/>
          </p:nvPr>
        </p:nvSpPr>
        <p:spPr>
          <a:xfrm>
            <a:off x="228601" y="1447800"/>
            <a:ext cx="4953000" cy="990600"/>
          </a:xfrm>
        </p:spPr>
        <p:txBody>
          <a:bodyPr/>
          <a:lstStyle/>
          <a:p>
            <a:pPr marL="0" indent="0">
              <a:buNone/>
            </a:pPr>
            <a:r>
              <a:rPr lang="en-US" sz="2000" dirty="0"/>
              <a:t>Note: To learn additional information regarding our plan options, you may also:</a:t>
            </a:r>
          </a:p>
          <a:p>
            <a:pPr marL="457200" indent="-457200">
              <a:buFont typeface="+mj-lt"/>
              <a:buAutoNum type="arabicPeriod"/>
            </a:pPr>
            <a:r>
              <a:rPr lang="en-US" sz="2000" dirty="0"/>
              <a:t>View the Retiree Decision Guide which was mailed to all Retirees in September 2023 and available on our website here</a:t>
            </a:r>
            <a:r>
              <a:rPr lang="en-US" sz="2000" dirty="0">
                <a:hlinkClick r:id="rId5"/>
              </a:rPr>
              <a:t> https://shbp.georgia.gov/enrollment/open-enrollment</a:t>
            </a:r>
            <a:r>
              <a:rPr lang="en-US" sz="2000" dirty="0"/>
              <a:t> and/or,</a:t>
            </a:r>
          </a:p>
          <a:p>
            <a:pPr marL="457200" indent="-457200">
              <a:buFont typeface="+mj-lt"/>
              <a:buAutoNum type="arabicPeriod"/>
            </a:pPr>
            <a:r>
              <a:rPr lang="en-US" sz="2000" dirty="0"/>
              <a:t>Contact the medical vendor (i.e., Anthem, Kaiser, or UnitedHealthcare) offering the plan option directly via the contact information in the Retiree Decision Guide and available on our website here: </a:t>
            </a:r>
            <a:r>
              <a:rPr lang="en-US" sz="2000" dirty="0">
                <a:hlinkClick r:id="rId6"/>
              </a:rPr>
              <a:t>https://shbp.georgia.gov/plan-options-programs</a:t>
            </a:r>
            <a:r>
              <a:rPr lang="en-US" sz="2000" dirty="0"/>
              <a:t>.  </a:t>
            </a:r>
          </a:p>
        </p:txBody>
      </p:sp>
      <p:pic>
        <p:nvPicPr>
          <p:cNvPr id="15" name="Recorded Sound">
            <a:hlinkClick r:id="" action="ppaction://media"/>
            <a:extLst>
              <a:ext uri="{FF2B5EF4-FFF2-40B4-BE49-F238E27FC236}">
                <a16:creationId xmlns:a16="http://schemas.microsoft.com/office/drawing/2014/main" id="{8002BC38-F0BA-227E-A288-78B629D845E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68800" y="3225800"/>
            <a:ext cx="406400" cy="406400"/>
          </a:xfrm>
          <a:prstGeom prst="rect">
            <a:avLst/>
          </a:prstGeom>
        </p:spPr>
      </p:pic>
      <p:graphicFrame>
        <p:nvGraphicFramePr>
          <p:cNvPr id="3" name="Object 2">
            <a:extLst>
              <a:ext uri="{FF2B5EF4-FFF2-40B4-BE49-F238E27FC236}">
                <a16:creationId xmlns:a16="http://schemas.microsoft.com/office/drawing/2014/main" id="{BCF84888-1B95-EE9C-F7CF-4D0365EF66E5}"/>
              </a:ext>
            </a:extLst>
          </p:cNvPr>
          <p:cNvGraphicFramePr>
            <a:graphicFrameLocks noChangeAspect="1"/>
          </p:cNvGraphicFramePr>
          <p:nvPr>
            <p:extLst>
              <p:ext uri="{D42A27DB-BD31-4B8C-83A1-F6EECF244321}">
                <p14:modId xmlns:p14="http://schemas.microsoft.com/office/powerpoint/2010/main" val="3503658155"/>
              </p:ext>
            </p:extLst>
          </p:nvPr>
        </p:nvGraphicFramePr>
        <p:xfrm>
          <a:off x="5163053" y="1676400"/>
          <a:ext cx="3775537" cy="4829175"/>
        </p:xfrm>
        <a:graphic>
          <a:graphicData uri="http://schemas.openxmlformats.org/presentationml/2006/ole">
            <mc:AlternateContent xmlns:mc="http://schemas.openxmlformats.org/markup-compatibility/2006">
              <mc:Choice xmlns:v="urn:schemas-microsoft-com:vml" Requires="v">
                <p:oleObj name="Acrobat Document" r:id="rId8" imgW="4095565" imgH="5238487" progId="Acrobat.Document.DC">
                  <p:embed/>
                </p:oleObj>
              </mc:Choice>
              <mc:Fallback>
                <p:oleObj name="Acrobat Document" r:id="rId8" imgW="4095565" imgH="5238487" progId="Acrobat.Document.DC">
                  <p:embed/>
                  <p:pic>
                    <p:nvPicPr>
                      <p:cNvPr id="0" name=""/>
                      <p:cNvPicPr/>
                      <p:nvPr/>
                    </p:nvPicPr>
                    <p:blipFill>
                      <a:blip r:embed="rId9"/>
                      <a:stretch>
                        <a:fillRect/>
                      </a:stretch>
                    </p:blipFill>
                    <p:spPr>
                      <a:xfrm>
                        <a:off x="5163053" y="1676400"/>
                        <a:ext cx="3775537" cy="4829175"/>
                      </a:xfrm>
                      <a:prstGeom prst="rect">
                        <a:avLst/>
                      </a:prstGeom>
                    </p:spPr>
                  </p:pic>
                </p:oleObj>
              </mc:Fallback>
            </mc:AlternateContent>
          </a:graphicData>
        </a:graphic>
      </p:graphicFrame>
    </p:spTree>
    <p:extLst>
      <p:ext uri="{BB962C8B-B14F-4D97-AF65-F5344CB8AC3E}">
        <p14:creationId xmlns:p14="http://schemas.microsoft.com/office/powerpoint/2010/main" val="2786060421"/>
      </p:ext>
    </p:extLst>
  </p:cSld>
  <p:clrMapOvr>
    <a:masterClrMapping/>
  </p:clrMapOvr>
  <mc:AlternateContent xmlns:mc="http://schemas.openxmlformats.org/markup-compatibility/2006" xmlns:p14="http://schemas.microsoft.com/office/powerpoint/2010/main">
    <mc:Choice Requires="p14">
      <p:transition spd="slow" p14:dur="2000" advTm="30154"/>
    </mc:Choice>
    <mc:Fallback xmlns="">
      <p:transition spd="slow" advTm="30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54"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p:cNvSpPr>
            <a:spLocks noGrp="1" noChangeArrowheads="1"/>
          </p:cNvSpPr>
          <p:nvPr>
            <p:ph type="title"/>
          </p:nvPr>
        </p:nvSpPr>
        <p:spPr>
          <a:xfrm>
            <a:off x="0" y="152400"/>
            <a:ext cx="9144000" cy="990600"/>
          </a:xfrm>
        </p:spPr>
        <p:txBody>
          <a:bodyPr/>
          <a:lstStyle/>
          <a:p>
            <a:pPr algn="ctr"/>
            <a:r>
              <a:rPr lang="en-US" altLang="en-US" b="1" dirty="0"/>
              <a:t>Making Your ROCP Election</a:t>
            </a:r>
            <a:endParaRPr lang="en-US" altLang="en-US" dirty="0"/>
          </a:p>
        </p:txBody>
      </p:sp>
      <p:sp>
        <p:nvSpPr>
          <p:cNvPr id="2" name="Content Placeholder 1">
            <a:extLst>
              <a:ext uri="{FF2B5EF4-FFF2-40B4-BE49-F238E27FC236}">
                <a16:creationId xmlns:a16="http://schemas.microsoft.com/office/drawing/2014/main" id="{6685F7ED-73AD-45B3-828B-CDB01EA897B8}"/>
              </a:ext>
            </a:extLst>
          </p:cNvPr>
          <p:cNvSpPr>
            <a:spLocks noGrp="1"/>
          </p:cNvSpPr>
          <p:nvPr>
            <p:ph idx="1"/>
          </p:nvPr>
        </p:nvSpPr>
        <p:spPr>
          <a:xfrm>
            <a:off x="228600" y="1371600"/>
            <a:ext cx="8686800" cy="990600"/>
          </a:xfrm>
        </p:spPr>
        <p:txBody>
          <a:bodyPr/>
          <a:lstStyle/>
          <a:p>
            <a:pPr marL="0" indent="0">
              <a:buNone/>
            </a:pPr>
            <a:r>
              <a:rPr lang="en-US" sz="2000" dirty="0"/>
              <a:t>After you elect Coverage or Waive Coverage, you will navigate to the </a:t>
            </a:r>
            <a:r>
              <a:rPr lang="en-US" sz="2000" b="1" dirty="0"/>
              <a:t>Save Your Election </a:t>
            </a:r>
            <a:r>
              <a:rPr lang="en-US" sz="2000" dirty="0"/>
              <a:t>page. This page provides an overview of the election being saved including plan option, cost and covered dependents. If you need to make changes, click </a:t>
            </a:r>
            <a:r>
              <a:rPr lang="en-US" sz="2000" b="1" dirty="0"/>
              <a:t>Save and Return to all Benefits</a:t>
            </a:r>
            <a:r>
              <a:rPr lang="en-US" sz="2000" dirty="0"/>
              <a:t>.</a:t>
            </a:r>
            <a:endParaRPr lang="en-US" dirty="0"/>
          </a:p>
        </p:txBody>
      </p:sp>
      <p:sp>
        <p:nvSpPr>
          <p:cNvPr id="7" name="TextBox 6">
            <a:extLst>
              <a:ext uri="{FF2B5EF4-FFF2-40B4-BE49-F238E27FC236}">
                <a16:creationId xmlns:a16="http://schemas.microsoft.com/office/drawing/2014/main" id="{51373A6A-455D-40CA-A99C-E0356C453CE4}"/>
              </a:ext>
            </a:extLst>
          </p:cNvPr>
          <p:cNvSpPr txBox="1"/>
          <p:nvPr/>
        </p:nvSpPr>
        <p:spPr>
          <a:xfrm>
            <a:off x="4120243" y="2971800"/>
            <a:ext cx="914400" cy="914400"/>
          </a:xfrm>
          <a:prstGeom prst="rect">
            <a:avLst/>
          </a:prstGeom>
          <a:noFill/>
        </p:spPr>
        <p:txBody>
          <a:bodyPr wrap="square" rtlCol="0">
            <a:spAutoFit/>
          </a:bodyPr>
          <a:lstStyle/>
          <a:p>
            <a:endParaRPr lang="en-US" dirty="0"/>
          </a:p>
        </p:txBody>
      </p:sp>
      <p:pic>
        <p:nvPicPr>
          <p:cNvPr id="5" name="Picture 4">
            <a:extLst>
              <a:ext uri="{FF2B5EF4-FFF2-40B4-BE49-F238E27FC236}">
                <a16:creationId xmlns:a16="http://schemas.microsoft.com/office/drawing/2014/main" id="{F6059E4E-FF04-67C3-326F-3FF11486144A}"/>
              </a:ext>
            </a:extLst>
          </p:cNvPr>
          <p:cNvPicPr>
            <a:picLocks noChangeAspect="1"/>
          </p:cNvPicPr>
          <p:nvPr/>
        </p:nvPicPr>
        <p:blipFill>
          <a:blip r:embed="rId5"/>
          <a:stretch>
            <a:fillRect/>
          </a:stretch>
        </p:blipFill>
        <p:spPr>
          <a:xfrm>
            <a:off x="2286000" y="2673153"/>
            <a:ext cx="4369025" cy="3829247"/>
          </a:xfrm>
          <a:prstGeom prst="rect">
            <a:avLst/>
          </a:prstGeom>
        </p:spPr>
      </p:pic>
      <p:pic>
        <p:nvPicPr>
          <p:cNvPr id="16" name="Recorded Sound">
            <a:hlinkClick r:id="" action="ppaction://media"/>
            <a:extLst>
              <a:ext uri="{FF2B5EF4-FFF2-40B4-BE49-F238E27FC236}">
                <a16:creationId xmlns:a16="http://schemas.microsoft.com/office/drawing/2014/main" id="{C6CD1300-A135-B5C0-C600-14411E9329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686754422"/>
      </p:ext>
    </p:extLst>
  </p:cSld>
  <p:clrMapOvr>
    <a:masterClrMapping/>
  </p:clrMapOvr>
  <mc:AlternateContent xmlns:mc="http://schemas.openxmlformats.org/markup-compatibility/2006" xmlns:p14="http://schemas.microsoft.com/office/powerpoint/2010/main">
    <mc:Choice Requires="p14">
      <p:transition spd="slow" p14:dur="2000" advTm="29586"/>
    </mc:Choice>
    <mc:Fallback xmlns="">
      <p:transition spd="slow" advTm="29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86"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86D9D-975E-47A0-B429-F05CE1A7554E}"/>
              </a:ext>
            </a:extLst>
          </p:cNvPr>
          <p:cNvSpPr>
            <a:spLocks noGrp="1"/>
          </p:cNvSpPr>
          <p:nvPr>
            <p:ph type="title"/>
          </p:nvPr>
        </p:nvSpPr>
        <p:spPr>
          <a:xfrm>
            <a:off x="76200" y="152400"/>
            <a:ext cx="8991600" cy="990600"/>
          </a:xfrm>
        </p:spPr>
        <p:txBody>
          <a:bodyPr/>
          <a:lstStyle/>
          <a:p>
            <a:pPr algn="ctr"/>
            <a:r>
              <a:rPr lang="en-US" altLang="en-US" b="1" dirty="0"/>
              <a:t>Making Your R</a:t>
            </a:r>
            <a:r>
              <a:rPr lang="en-US" altLang="en-US" dirty="0"/>
              <a:t>OCP </a:t>
            </a:r>
            <a:r>
              <a:rPr lang="en-US" altLang="en-US" b="1" dirty="0"/>
              <a:t>Election</a:t>
            </a:r>
            <a:endParaRPr lang="en-US" dirty="0"/>
          </a:p>
        </p:txBody>
      </p:sp>
      <p:pic>
        <p:nvPicPr>
          <p:cNvPr id="6" name="Picture 5">
            <a:extLst>
              <a:ext uri="{FF2B5EF4-FFF2-40B4-BE49-F238E27FC236}">
                <a16:creationId xmlns:a16="http://schemas.microsoft.com/office/drawing/2014/main" id="{758C92DB-B768-2A04-DFBD-0748CEE18033}"/>
              </a:ext>
            </a:extLst>
          </p:cNvPr>
          <p:cNvPicPr>
            <a:picLocks noChangeAspect="1"/>
          </p:cNvPicPr>
          <p:nvPr/>
        </p:nvPicPr>
        <p:blipFill>
          <a:blip r:embed="rId5"/>
          <a:stretch>
            <a:fillRect/>
          </a:stretch>
        </p:blipFill>
        <p:spPr>
          <a:xfrm>
            <a:off x="76200" y="1981200"/>
            <a:ext cx="8915400" cy="3873840"/>
          </a:xfrm>
          <a:prstGeom prst="rect">
            <a:avLst/>
          </a:prstGeom>
        </p:spPr>
      </p:pic>
      <p:pic>
        <p:nvPicPr>
          <p:cNvPr id="15" name="Recorded Sound">
            <a:hlinkClick r:id="" action="ppaction://media"/>
            <a:extLst>
              <a:ext uri="{FF2B5EF4-FFF2-40B4-BE49-F238E27FC236}">
                <a16:creationId xmlns:a16="http://schemas.microsoft.com/office/drawing/2014/main" id="{9C2B8CFF-AB3A-36AB-023C-8EBBA4F169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3967617049"/>
      </p:ext>
    </p:extLst>
  </p:cSld>
  <p:clrMapOvr>
    <a:masterClrMapping/>
  </p:clrMapOvr>
  <mc:AlternateContent xmlns:mc="http://schemas.openxmlformats.org/markup-compatibility/2006" xmlns:p14="http://schemas.microsoft.com/office/powerpoint/2010/main">
    <mc:Choice Requires="p14">
      <p:transition spd="slow" p14:dur="2000" advTm="15270"/>
    </mc:Choice>
    <mc:Fallback xmlns="">
      <p:transition spd="slow" advTm="15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7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p:cNvSpPr>
            <a:spLocks noGrp="1" noChangeArrowheads="1"/>
          </p:cNvSpPr>
          <p:nvPr>
            <p:ph type="title"/>
          </p:nvPr>
        </p:nvSpPr>
        <p:spPr>
          <a:xfrm>
            <a:off x="0" y="152400"/>
            <a:ext cx="9144000" cy="990600"/>
          </a:xfrm>
        </p:spPr>
        <p:txBody>
          <a:bodyPr/>
          <a:lstStyle/>
          <a:p>
            <a:pPr algn="ctr"/>
            <a:r>
              <a:rPr lang="en-US" altLang="en-US" b="1" dirty="0">
                <a:solidFill>
                  <a:schemeClr val="bg1"/>
                </a:solidFill>
              </a:rPr>
              <a:t>Making Your </a:t>
            </a:r>
            <a:r>
              <a:rPr lang="en-US" altLang="en-US" b="1" dirty="0"/>
              <a:t>ROCP Election</a:t>
            </a:r>
            <a:endParaRPr lang="en-US" altLang="en-US" dirty="0"/>
          </a:p>
        </p:txBody>
      </p:sp>
      <p:sp>
        <p:nvSpPr>
          <p:cNvPr id="2" name="Content Placeholder 1">
            <a:extLst>
              <a:ext uri="{FF2B5EF4-FFF2-40B4-BE49-F238E27FC236}">
                <a16:creationId xmlns:a16="http://schemas.microsoft.com/office/drawing/2014/main" id="{6685F7ED-73AD-45B3-828B-CDB01EA897B8}"/>
              </a:ext>
            </a:extLst>
          </p:cNvPr>
          <p:cNvSpPr>
            <a:spLocks noGrp="1"/>
          </p:cNvSpPr>
          <p:nvPr>
            <p:ph idx="1"/>
          </p:nvPr>
        </p:nvSpPr>
        <p:spPr>
          <a:xfrm>
            <a:off x="152400" y="1447800"/>
            <a:ext cx="8763000" cy="4724400"/>
          </a:xfrm>
        </p:spPr>
        <p:txBody>
          <a:bodyPr/>
          <a:lstStyle/>
          <a:p>
            <a:pPr marL="0" indent="0">
              <a:buNone/>
            </a:pPr>
            <a:r>
              <a:rPr lang="en-US" sz="2000" dirty="0"/>
              <a:t>If you are satisfied with your coverage election(s) as well as any covered dependent(s) page as shown in the next screenshot. Here you can review your elections, including any pending elections as applicable, and estimated costs. Select:</a:t>
            </a:r>
          </a:p>
          <a:p>
            <a:pPr marL="0" indent="0">
              <a:buNone/>
            </a:pPr>
            <a:endParaRPr lang="en-US" sz="2000" dirty="0"/>
          </a:p>
          <a:p>
            <a:pPr marL="857250" lvl="1" indent="-457200">
              <a:buFont typeface="+mj-lt"/>
              <a:buAutoNum type="arabicPeriod"/>
            </a:pPr>
            <a:r>
              <a:rPr lang="en-US" sz="2000" b="1" dirty="0"/>
              <a:t>“Finish Later</a:t>
            </a:r>
            <a:r>
              <a:rPr lang="en-US" sz="2000" dirty="0"/>
              <a:t>,” </a:t>
            </a:r>
          </a:p>
          <a:p>
            <a:pPr marL="857250" lvl="1" indent="-457200">
              <a:buFont typeface="+mj-lt"/>
              <a:buAutoNum type="arabicPeriod"/>
            </a:pPr>
            <a:r>
              <a:rPr lang="en-US" sz="2000" b="1" dirty="0"/>
              <a:t>“Back” </a:t>
            </a:r>
            <a:r>
              <a:rPr lang="en-US" sz="2000" dirty="0"/>
              <a:t>to make changes, or </a:t>
            </a:r>
          </a:p>
          <a:p>
            <a:pPr marL="857250" lvl="1" indent="-457200">
              <a:buFont typeface="+mj-lt"/>
              <a:buAutoNum type="arabicPeriod"/>
            </a:pPr>
            <a:r>
              <a:rPr lang="en-US" sz="2000" b="1" dirty="0"/>
              <a:t>“Confirm Elections” </a:t>
            </a:r>
            <a:r>
              <a:rPr lang="en-US" sz="2000" dirty="0"/>
              <a:t>to complete your enrollment for January 1, 2024.    </a:t>
            </a:r>
          </a:p>
          <a:p>
            <a:pPr marL="0" indent="0">
              <a:buNone/>
            </a:pPr>
            <a:endParaRPr lang="en-US" sz="2000" dirty="0"/>
          </a:p>
          <a:p>
            <a:pPr marL="0" indent="0">
              <a:buNone/>
            </a:pPr>
            <a:endParaRPr lang="en-US" sz="2000" dirty="0"/>
          </a:p>
        </p:txBody>
      </p:sp>
      <p:sp>
        <p:nvSpPr>
          <p:cNvPr id="7" name="TextBox 6">
            <a:extLst>
              <a:ext uri="{FF2B5EF4-FFF2-40B4-BE49-F238E27FC236}">
                <a16:creationId xmlns:a16="http://schemas.microsoft.com/office/drawing/2014/main" id="{51373A6A-455D-40CA-A99C-E0356C453CE4}"/>
              </a:ext>
            </a:extLst>
          </p:cNvPr>
          <p:cNvSpPr txBox="1"/>
          <p:nvPr/>
        </p:nvSpPr>
        <p:spPr>
          <a:xfrm>
            <a:off x="4120243" y="2971800"/>
            <a:ext cx="914400" cy="914400"/>
          </a:xfrm>
          <a:prstGeom prst="rect">
            <a:avLst/>
          </a:prstGeom>
          <a:noFill/>
        </p:spPr>
        <p:txBody>
          <a:bodyPr wrap="square" rtlCol="0">
            <a:spAutoFit/>
          </a:bodyPr>
          <a:lstStyle/>
          <a:p>
            <a:endParaRPr lang="en-US" dirty="0"/>
          </a:p>
        </p:txBody>
      </p:sp>
      <p:pic>
        <p:nvPicPr>
          <p:cNvPr id="5" name="Picture 4">
            <a:extLst>
              <a:ext uri="{FF2B5EF4-FFF2-40B4-BE49-F238E27FC236}">
                <a16:creationId xmlns:a16="http://schemas.microsoft.com/office/drawing/2014/main" id="{9D85A6F2-C555-8B37-63F9-20935E26838C}"/>
              </a:ext>
            </a:extLst>
          </p:cNvPr>
          <p:cNvPicPr>
            <a:picLocks noChangeAspect="1"/>
          </p:cNvPicPr>
          <p:nvPr/>
        </p:nvPicPr>
        <p:blipFill>
          <a:blip r:embed="rId5"/>
          <a:stretch>
            <a:fillRect/>
          </a:stretch>
        </p:blipFill>
        <p:spPr>
          <a:xfrm>
            <a:off x="2743200" y="4686282"/>
            <a:ext cx="3810000" cy="1028718"/>
          </a:xfrm>
          <a:prstGeom prst="rect">
            <a:avLst/>
          </a:prstGeom>
        </p:spPr>
      </p:pic>
      <p:pic>
        <p:nvPicPr>
          <p:cNvPr id="4" name="Recorded Sound">
            <a:hlinkClick r:id="" action="ppaction://media"/>
            <a:extLst>
              <a:ext uri="{FF2B5EF4-FFF2-40B4-BE49-F238E27FC236}">
                <a16:creationId xmlns:a16="http://schemas.microsoft.com/office/drawing/2014/main" id="{563F02CB-DD3D-33B3-7CE5-38CEB321A4D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3332067160"/>
      </p:ext>
    </p:extLst>
  </p:cSld>
  <p:clrMapOvr>
    <a:masterClrMapping/>
  </p:clrMapOvr>
  <mc:AlternateContent xmlns:mc="http://schemas.openxmlformats.org/markup-compatibility/2006" xmlns:p14="http://schemas.microsoft.com/office/powerpoint/2010/main">
    <mc:Choice Requires="p14">
      <p:transition spd="slow" p14:dur="2000" advTm="48400"/>
    </mc:Choice>
    <mc:Fallback xmlns="">
      <p:transition spd="slow" advTm="48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6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p:cNvSpPr>
            <a:spLocks noGrp="1" noChangeArrowheads="1"/>
          </p:cNvSpPr>
          <p:nvPr>
            <p:ph type="title"/>
          </p:nvPr>
        </p:nvSpPr>
        <p:spPr>
          <a:xfrm>
            <a:off x="0" y="152400"/>
            <a:ext cx="9144000" cy="990600"/>
          </a:xfrm>
        </p:spPr>
        <p:txBody>
          <a:bodyPr/>
          <a:lstStyle/>
          <a:p>
            <a:pPr algn="ctr"/>
            <a:r>
              <a:rPr lang="en-US" altLang="en-US" b="1" dirty="0">
                <a:solidFill>
                  <a:schemeClr val="bg1"/>
                </a:solidFill>
              </a:rPr>
              <a:t>Making Your </a:t>
            </a:r>
            <a:r>
              <a:rPr lang="en-US" altLang="en-US" b="1" dirty="0"/>
              <a:t>ROCP </a:t>
            </a:r>
            <a:r>
              <a:rPr lang="en-US" altLang="en-US" b="1" dirty="0">
                <a:solidFill>
                  <a:schemeClr val="bg1"/>
                </a:solidFill>
              </a:rPr>
              <a:t>Election</a:t>
            </a:r>
            <a:endParaRPr lang="en-US" altLang="en-US" dirty="0"/>
          </a:p>
        </p:txBody>
      </p:sp>
      <p:sp>
        <p:nvSpPr>
          <p:cNvPr id="7" name="TextBox 6">
            <a:extLst>
              <a:ext uri="{FF2B5EF4-FFF2-40B4-BE49-F238E27FC236}">
                <a16:creationId xmlns:a16="http://schemas.microsoft.com/office/drawing/2014/main" id="{51373A6A-455D-40CA-A99C-E0356C453CE4}"/>
              </a:ext>
            </a:extLst>
          </p:cNvPr>
          <p:cNvSpPr txBox="1"/>
          <p:nvPr/>
        </p:nvSpPr>
        <p:spPr>
          <a:xfrm>
            <a:off x="4120243" y="2971800"/>
            <a:ext cx="914400" cy="914400"/>
          </a:xfrm>
          <a:prstGeom prst="rect">
            <a:avLst/>
          </a:prstGeom>
          <a:noFill/>
        </p:spPr>
        <p:txBody>
          <a:bodyPr wrap="square" rtlCol="0">
            <a:spAutoFit/>
          </a:bodyPr>
          <a:lstStyle/>
          <a:p>
            <a:endParaRPr lang="en-US" dirty="0"/>
          </a:p>
        </p:txBody>
      </p:sp>
      <p:sp>
        <p:nvSpPr>
          <p:cNvPr id="9" name="Content Placeholder 2">
            <a:extLst>
              <a:ext uri="{FF2B5EF4-FFF2-40B4-BE49-F238E27FC236}">
                <a16:creationId xmlns:a16="http://schemas.microsoft.com/office/drawing/2014/main" id="{014A0DDF-24AB-4638-ABC6-41D494A391B6}"/>
              </a:ext>
            </a:extLst>
          </p:cNvPr>
          <p:cNvSpPr txBox="1">
            <a:spLocks/>
          </p:cNvSpPr>
          <p:nvPr/>
        </p:nvSpPr>
        <p:spPr bwMode="auto">
          <a:xfrm>
            <a:off x="228600" y="1403169"/>
            <a:ext cx="3352800" cy="128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fontAlgn="base">
              <a:spcBef>
                <a:spcPct val="20000"/>
              </a:spcBef>
              <a:spcAft>
                <a:spcPct val="0"/>
              </a:spcAft>
              <a:buChar char="»"/>
              <a:defRPr sz="3200">
                <a:solidFill>
                  <a:schemeClr val="tx1"/>
                </a:solidFill>
                <a:latin typeface="+mn-lt"/>
              </a:defRPr>
            </a:lvl6pPr>
            <a:lvl7pPr marL="2971800" indent="-228600" algn="l" rtl="0" fontAlgn="base">
              <a:spcBef>
                <a:spcPct val="20000"/>
              </a:spcBef>
              <a:spcAft>
                <a:spcPct val="0"/>
              </a:spcAft>
              <a:buChar char="»"/>
              <a:defRPr sz="3200">
                <a:solidFill>
                  <a:schemeClr val="tx1"/>
                </a:solidFill>
                <a:latin typeface="+mn-lt"/>
              </a:defRPr>
            </a:lvl7pPr>
            <a:lvl8pPr marL="3429000" indent="-228600" algn="l" rtl="0" fontAlgn="base">
              <a:spcBef>
                <a:spcPct val="20000"/>
              </a:spcBef>
              <a:spcAft>
                <a:spcPct val="0"/>
              </a:spcAft>
              <a:buChar char="»"/>
              <a:defRPr sz="3200">
                <a:solidFill>
                  <a:schemeClr val="tx1"/>
                </a:solidFill>
                <a:latin typeface="+mn-lt"/>
              </a:defRPr>
            </a:lvl8pPr>
            <a:lvl9pPr marL="3886200" indent="-228600" algn="l" rtl="0" fontAlgn="base">
              <a:spcBef>
                <a:spcPct val="20000"/>
              </a:spcBef>
              <a:spcAft>
                <a:spcPct val="0"/>
              </a:spcAft>
              <a:buChar char="»"/>
              <a:defRPr sz="3200">
                <a:solidFill>
                  <a:schemeClr val="tx1"/>
                </a:solidFill>
                <a:latin typeface="+mn-lt"/>
              </a:defRPr>
            </a:lvl9pPr>
          </a:lstStyle>
          <a:p>
            <a:pPr marL="0" indent="0">
              <a:buFontTx/>
              <a:buNone/>
            </a:pPr>
            <a:r>
              <a:rPr lang="en-US" sz="2000" kern="0" dirty="0"/>
              <a:t>The final step to confirm your elections is the</a:t>
            </a:r>
            <a:r>
              <a:rPr lang="en-US" sz="2000" b="1" kern="0" dirty="0"/>
              <a:t> I AGREE AND CONFIRM ELECTIONS </a:t>
            </a:r>
            <a:r>
              <a:rPr lang="en-US" sz="2000" kern="0" dirty="0"/>
              <a:t>page. You must select</a:t>
            </a:r>
            <a:r>
              <a:rPr lang="en-US" sz="2000" b="1" kern="0" dirty="0"/>
              <a:t> I AGREE AND CONFIRM ELECTIONS</a:t>
            </a:r>
            <a:r>
              <a:rPr lang="en-US" sz="2000" kern="0" dirty="0"/>
              <a:t> at the bottom of the page to complete your election. </a:t>
            </a:r>
          </a:p>
          <a:p>
            <a:pPr marL="0" indent="0">
              <a:buFontTx/>
              <a:buNone/>
            </a:pPr>
            <a:endParaRPr lang="en-US" sz="1000" kern="0" dirty="0"/>
          </a:p>
          <a:p>
            <a:pPr marL="0" indent="0">
              <a:buFontTx/>
              <a:buNone/>
            </a:pPr>
            <a:r>
              <a:rPr lang="en-US" sz="2000" kern="0" dirty="0"/>
              <a:t>Failure to select </a:t>
            </a:r>
            <a:r>
              <a:rPr lang="en-US" sz="2000" b="1" kern="0" dirty="0"/>
              <a:t>I AGREE AND CONFIRM ELECTIONS </a:t>
            </a:r>
            <a:r>
              <a:rPr lang="en-US" sz="2000" kern="0" dirty="0"/>
              <a:t>will result in you remaining in the same Coverage status that you were enrolled in during the 2023 Plan Year. </a:t>
            </a:r>
          </a:p>
        </p:txBody>
      </p:sp>
      <p:cxnSp>
        <p:nvCxnSpPr>
          <p:cNvPr id="5" name="Straight Arrow Connector 4">
            <a:extLst>
              <a:ext uri="{FF2B5EF4-FFF2-40B4-BE49-F238E27FC236}">
                <a16:creationId xmlns:a16="http://schemas.microsoft.com/office/drawing/2014/main" id="{05064502-22C8-4C36-B4FF-F7AE1406E0DC}"/>
              </a:ext>
            </a:extLst>
          </p:cNvPr>
          <p:cNvCxnSpPr>
            <a:cxnSpLocks/>
          </p:cNvCxnSpPr>
          <p:nvPr/>
        </p:nvCxnSpPr>
        <p:spPr>
          <a:xfrm>
            <a:off x="4244619" y="5310821"/>
            <a:ext cx="1066800" cy="762000"/>
          </a:xfrm>
          <a:prstGeom prst="straightConnector1">
            <a:avLst/>
          </a:prstGeom>
          <a:ln>
            <a:solidFill>
              <a:srgbClr val="F60A0A"/>
            </a:solidFill>
            <a:tailEnd type="triangle"/>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C0F82CF6-25BE-EB5E-C0E4-1D155CD3A44A}"/>
              </a:ext>
            </a:extLst>
          </p:cNvPr>
          <p:cNvPicPr>
            <a:picLocks noChangeAspect="1"/>
          </p:cNvPicPr>
          <p:nvPr/>
        </p:nvPicPr>
        <p:blipFill>
          <a:blip r:embed="rId5"/>
          <a:stretch>
            <a:fillRect/>
          </a:stretch>
        </p:blipFill>
        <p:spPr>
          <a:xfrm>
            <a:off x="4038600" y="1528425"/>
            <a:ext cx="4381725" cy="5296172"/>
          </a:xfrm>
          <a:prstGeom prst="rect">
            <a:avLst/>
          </a:prstGeom>
        </p:spPr>
      </p:pic>
      <p:pic>
        <p:nvPicPr>
          <p:cNvPr id="16" name="Recorded Sound">
            <a:hlinkClick r:id="" action="ppaction://media"/>
            <a:extLst>
              <a:ext uri="{FF2B5EF4-FFF2-40B4-BE49-F238E27FC236}">
                <a16:creationId xmlns:a16="http://schemas.microsoft.com/office/drawing/2014/main" id="{32EC5F0B-36EF-EEE5-FFAB-49EEA34170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581030334"/>
      </p:ext>
    </p:extLst>
  </p:cSld>
  <p:clrMapOvr>
    <a:masterClrMapping/>
  </p:clrMapOvr>
  <mc:AlternateContent xmlns:mc="http://schemas.openxmlformats.org/markup-compatibility/2006" xmlns:p14="http://schemas.microsoft.com/office/powerpoint/2010/main">
    <mc:Choice Requires="p14">
      <p:transition spd="slow" p14:dur="2000" advTm="27708"/>
    </mc:Choice>
    <mc:Fallback xmlns="">
      <p:transition spd="slow" advTm="27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708"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129311" y="1600200"/>
            <a:ext cx="86868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fontAlgn="base">
              <a:spcBef>
                <a:spcPct val="20000"/>
              </a:spcBef>
              <a:spcAft>
                <a:spcPct val="0"/>
              </a:spcAft>
              <a:buChar char="»"/>
              <a:defRPr sz="3200">
                <a:solidFill>
                  <a:schemeClr val="tx1"/>
                </a:solidFill>
                <a:latin typeface="+mn-lt"/>
              </a:defRPr>
            </a:lvl6pPr>
            <a:lvl7pPr marL="2971800" indent="-228600" algn="l" rtl="0" fontAlgn="base">
              <a:spcBef>
                <a:spcPct val="20000"/>
              </a:spcBef>
              <a:spcAft>
                <a:spcPct val="0"/>
              </a:spcAft>
              <a:buChar char="»"/>
              <a:defRPr sz="3200">
                <a:solidFill>
                  <a:schemeClr val="tx1"/>
                </a:solidFill>
                <a:latin typeface="+mn-lt"/>
              </a:defRPr>
            </a:lvl7pPr>
            <a:lvl8pPr marL="3429000" indent="-228600" algn="l" rtl="0" fontAlgn="base">
              <a:spcBef>
                <a:spcPct val="20000"/>
              </a:spcBef>
              <a:spcAft>
                <a:spcPct val="0"/>
              </a:spcAft>
              <a:buChar char="»"/>
              <a:defRPr sz="3200">
                <a:solidFill>
                  <a:schemeClr val="tx1"/>
                </a:solidFill>
                <a:latin typeface="+mn-lt"/>
              </a:defRPr>
            </a:lvl8pPr>
            <a:lvl9pPr marL="3886200" indent="-228600" algn="l" rtl="0" fontAlgn="base">
              <a:spcBef>
                <a:spcPct val="20000"/>
              </a:spcBef>
              <a:spcAft>
                <a:spcPct val="0"/>
              </a:spcAft>
              <a:buChar char="»"/>
              <a:defRPr sz="3200">
                <a:solidFill>
                  <a:schemeClr val="tx1"/>
                </a:solidFill>
                <a:latin typeface="+mn-lt"/>
              </a:defRPr>
            </a:lvl9pPr>
          </a:lstStyle>
          <a:p>
            <a:pPr marL="0" indent="0">
              <a:buNone/>
            </a:pPr>
            <a:r>
              <a:rPr lang="en-US" sz="2000" kern="0" dirty="0"/>
              <a:t>The purpose of the </a:t>
            </a:r>
            <a:r>
              <a:rPr lang="en-US" sz="2000" i="1" kern="0" dirty="0"/>
              <a:t>Skip the Phones Campaign! </a:t>
            </a:r>
            <a:r>
              <a:rPr lang="en-US" sz="2000" kern="0" dirty="0"/>
              <a:t>is to steer our membership, especially Retirees, to the new SHBP Enrollment Portal for the Retiree Option Change Period (ROCP), which will:</a:t>
            </a:r>
          </a:p>
          <a:p>
            <a:pPr marL="0" indent="0">
              <a:buNone/>
            </a:pPr>
            <a:endParaRPr lang="en-US" sz="1000" kern="0" dirty="0"/>
          </a:p>
          <a:p>
            <a:r>
              <a:rPr lang="en-US" sz="2000" kern="0" dirty="0"/>
              <a:t>Help Retirees become comfortable with virtually taking control of their benefits; and</a:t>
            </a:r>
          </a:p>
          <a:p>
            <a:r>
              <a:rPr lang="en-US" sz="2000" kern="0" dirty="0"/>
              <a:t>Reduce Retirees dependency on the SHBP Member Services call center.</a:t>
            </a:r>
          </a:p>
          <a:p>
            <a:endParaRPr lang="en-US" sz="1000" kern="0" dirty="0"/>
          </a:p>
          <a:p>
            <a:pPr marL="0" indent="0">
              <a:buNone/>
            </a:pPr>
            <a:r>
              <a:rPr lang="en-US" sz="2000" kern="0" dirty="0"/>
              <a:t>Additionally, due to a shortage of staff across the country, we expect increased call volume and extensive delays during this year’s ROCP.  Proactively steering Retirees to the SHBP Enrollment Portal will prevent and/or reduce these delays.  </a:t>
            </a:r>
          </a:p>
          <a:p>
            <a:pPr marL="0" indent="0">
              <a:buNone/>
            </a:pPr>
            <a:endParaRPr lang="en-US" sz="1000" kern="0" dirty="0"/>
          </a:p>
          <a:p>
            <a:pPr marL="0" indent="0">
              <a:buNone/>
            </a:pPr>
            <a:r>
              <a:rPr lang="en-US" sz="2000" kern="0" dirty="0"/>
              <a:t>The information provided in this presentation is intended only as a snapshot. If you </a:t>
            </a:r>
          </a:p>
          <a:p>
            <a:pPr marL="0" indent="0">
              <a:buNone/>
            </a:pPr>
            <a:r>
              <a:rPr lang="en-US" sz="2000" kern="0" dirty="0"/>
              <a:t>have additional questions, please email SHBP Member Services at </a:t>
            </a:r>
          </a:p>
          <a:p>
            <a:pPr marL="0" indent="0">
              <a:buNone/>
            </a:pPr>
            <a:r>
              <a:rPr lang="en-US" sz="2000" kern="0" dirty="0">
                <a:hlinkClick r:id="rId5"/>
              </a:rPr>
              <a:t>SHBPservicecenter@adp.com</a:t>
            </a:r>
            <a:r>
              <a:rPr lang="en-US" sz="2000" kern="0" dirty="0"/>
              <a:t> and you will receive a response within 1 to 2 business days.</a:t>
            </a:r>
          </a:p>
        </p:txBody>
      </p:sp>
      <p:sp>
        <p:nvSpPr>
          <p:cNvPr id="5" name="Rectangle 4">
            <a:extLst>
              <a:ext uri="{FF2B5EF4-FFF2-40B4-BE49-F238E27FC236}">
                <a16:creationId xmlns:a16="http://schemas.microsoft.com/office/drawing/2014/main" id="{A59DDB72-3651-45C5-98BD-BAC31C28D117}"/>
              </a:ext>
            </a:extLst>
          </p:cNvPr>
          <p:cNvSpPr/>
          <p:nvPr/>
        </p:nvSpPr>
        <p:spPr>
          <a:xfrm>
            <a:off x="210599" y="210979"/>
            <a:ext cx="8596368" cy="707886"/>
          </a:xfrm>
          <a:prstGeom prst="rect">
            <a:avLst/>
          </a:prstGeom>
        </p:spPr>
        <p:txBody>
          <a:bodyPr wrap="square">
            <a:spAutoFit/>
          </a:bodyPr>
          <a:lstStyle/>
          <a:p>
            <a:pPr marL="0" indent="0" algn="ctr">
              <a:buFontTx/>
              <a:buNone/>
            </a:pPr>
            <a:r>
              <a:rPr lang="en-US" altLang="en-US" sz="4000" b="1" dirty="0">
                <a:solidFill>
                  <a:schemeClr val="bg1"/>
                </a:solidFill>
                <a:latin typeface="Arial Narrow" panose="020B0606020202030204" pitchFamily="34" charset="0"/>
              </a:rPr>
              <a:t>Purpose</a:t>
            </a:r>
          </a:p>
        </p:txBody>
      </p:sp>
      <p:pic>
        <p:nvPicPr>
          <p:cNvPr id="13" name="Recorded Sound">
            <a:hlinkClick r:id="" action="ppaction://media"/>
            <a:extLst>
              <a:ext uri="{FF2B5EF4-FFF2-40B4-BE49-F238E27FC236}">
                <a16:creationId xmlns:a16="http://schemas.microsoft.com/office/drawing/2014/main" id="{295DCC6B-462C-74D7-AA12-A97E58AB56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27426338"/>
      </p:ext>
    </p:extLst>
  </p:cSld>
  <p:clrMapOvr>
    <a:masterClrMapping/>
  </p:clrMapOvr>
  <mc:AlternateContent xmlns:mc="http://schemas.openxmlformats.org/markup-compatibility/2006" xmlns:p14="http://schemas.microsoft.com/office/powerpoint/2010/main">
    <mc:Choice Requires="p14">
      <p:transition spd="slow" p14:dur="2000" advTm="45244"/>
    </mc:Choice>
    <mc:Fallback xmlns="">
      <p:transition spd="slow" advTm="45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24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p:cNvSpPr>
            <a:spLocks noGrp="1" noChangeArrowheads="1"/>
          </p:cNvSpPr>
          <p:nvPr>
            <p:ph type="title"/>
          </p:nvPr>
        </p:nvSpPr>
        <p:spPr>
          <a:xfrm>
            <a:off x="0" y="152400"/>
            <a:ext cx="9144000" cy="990600"/>
          </a:xfrm>
        </p:spPr>
        <p:txBody>
          <a:bodyPr/>
          <a:lstStyle/>
          <a:p>
            <a:pPr algn="ctr"/>
            <a:r>
              <a:rPr lang="en-US" altLang="en-US" b="1" dirty="0">
                <a:solidFill>
                  <a:schemeClr val="bg1"/>
                </a:solidFill>
              </a:rPr>
              <a:t>Your Completed </a:t>
            </a:r>
            <a:r>
              <a:rPr lang="en-US" altLang="en-US" b="1" dirty="0"/>
              <a:t>ROCP </a:t>
            </a:r>
            <a:r>
              <a:rPr lang="en-US" altLang="en-US" b="1" dirty="0">
                <a:solidFill>
                  <a:schemeClr val="bg1"/>
                </a:solidFill>
              </a:rPr>
              <a:t>Election</a:t>
            </a:r>
            <a:endParaRPr lang="en-US" altLang="en-US" dirty="0"/>
          </a:p>
        </p:txBody>
      </p:sp>
      <p:sp>
        <p:nvSpPr>
          <p:cNvPr id="7" name="TextBox 6">
            <a:extLst>
              <a:ext uri="{FF2B5EF4-FFF2-40B4-BE49-F238E27FC236}">
                <a16:creationId xmlns:a16="http://schemas.microsoft.com/office/drawing/2014/main" id="{51373A6A-455D-40CA-A99C-E0356C453CE4}"/>
              </a:ext>
            </a:extLst>
          </p:cNvPr>
          <p:cNvSpPr txBox="1"/>
          <p:nvPr/>
        </p:nvSpPr>
        <p:spPr>
          <a:xfrm>
            <a:off x="4120243" y="2971800"/>
            <a:ext cx="914400" cy="914400"/>
          </a:xfrm>
          <a:prstGeom prst="rect">
            <a:avLst/>
          </a:prstGeom>
          <a:noFill/>
        </p:spPr>
        <p:txBody>
          <a:bodyPr wrap="square" rtlCol="0">
            <a:spAutoFit/>
          </a:bodyPr>
          <a:lstStyle/>
          <a:p>
            <a:endParaRPr lang="en-US" dirty="0"/>
          </a:p>
        </p:txBody>
      </p:sp>
      <p:sp>
        <p:nvSpPr>
          <p:cNvPr id="9" name="Content Placeholder 2">
            <a:extLst>
              <a:ext uri="{FF2B5EF4-FFF2-40B4-BE49-F238E27FC236}">
                <a16:creationId xmlns:a16="http://schemas.microsoft.com/office/drawing/2014/main" id="{014A0DDF-24AB-4638-ABC6-41D494A391B6}"/>
              </a:ext>
            </a:extLst>
          </p:cNvPr>
          <p:cNvSpPr txBox="1">
            <a:spLocks/>
          </p:cNvSpPr>
          <p:nvPr/>
        </p:nvSpPr>
        <p:spPr bwMode="auto">
          <a:xfrm>
            <a:off x="228600" y="1403169"/>
            <a:ext cx="8763000" cy="128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fontAlgn="base">
              <a:spcBef>
                <a:spcPct val="20000"/>
              </a:spcBef>
              <a:spcAft>
                <a:spcPct val="0"/>
              </a:spcAft>
              <a:buChar char="»"/>
              <a:defRPr sz="3200">
                <a:solidFill>
                  <a:schemeClr val="tx1"/>
                </a:solidFill>
                <a:latin typeface="+mn-lt"/>
              </a:defRPr>
            </a:lvl6pPr>
            <a:lvl7pPr marL="2971800" indent="-228600" algn="l" rtl="0" fontAlgn="base">
              <a:spcBef>
                <a:spcPct val="20000"/>
              </a:spcBef>
              <a:spcAft>
                <a:spcPct val="0"/>
              </a:spcAft>
              <a:buChar char="»"/>
              <a:defRPr sz="3200">
                <a:solidFill>
                  <a:schemeClr val="tx1"/>
                </a:solidFill>
                <a:latin typeface="+mn-lt"/>
              </a:defRPr>
            </a:lvl7pPr>
            <a:lvl8pPr marL="3429000" indent="-228600" algn="l" rtl="0" fontAlgn="base">
              <a:spcBef>
                <a:spcPct val="20000"/>
              </a:spcBef>
              <a:spcAft>
                <a:spcPct val="0"/>
              </a:spcAft>
              <a:buChar char="»"/>
              <a:defRPr sz="3200">
                <a:solidFill>
                  <a:schemeClr val="tx1"/>
                </a:solidFill>
                <a:latin typeface="+mn-lt"/>
              </a:defRPr>
            </a:lvl8pPr>
            <a:lvl9pPr marL="3886200" indent="-228600" algn="l" rtl="0" fontAlgn="base">
              <a:spcBef>
                <a:spcPct val="20000"/>
              </a:spcBef>
              <a:spcAft>
                <a:spcPct val="0"/>
              </a:spcAft>
              <a:buChar char="»"/>
              <a:defRPr sz="3200">
                <a:solidFill>
                  <a:schemeClr val="tx1"/>
                </a:solidFill>
                <a:latin typeface="+mn-lt"/>
              </a:defRPr>
            </a:lvl9pPr>
          </a:lstStyle>
          <a:p>
            <a:pPr marL="0" indent="0">
              <a:buFontTx/>
              <a:buNone/>
            </a:pPr>
            <a:r>
              <a:rPr lang="en-US" sz="2000" kern="0" dirty="0"/>
              <a:t>This is what you can expect to see once you’ve completed your election.</a:t>
            </a:r>
          </a:p>
          <a:p>
            <a:pPr marL="0" indent="0">
              <a:buFontTx/>
              <a:buNone/>
            </a:pPr>
            <a:endParaRPr lang="en-US" sz="2000" kern="0" dirty="0"/>
          </a:p>
          <a:p>
            <a:pPr marL="0" indent="0">
              <a:buFontTx/>
              <a:buNone/>
            </a:pPr>
            <a:r>
              <a:rPr lang="en-US" sz="2000" kern="0" dirty="0"/>
              <a:t>Here you can download your confirmation statement and/or exit the open enrollment election process.</a:t>
            </a:r>
          </a:p>
          <a:p>
            <a:pPr marL="0" indent="0">
              <a:buFontTx/>
              <a:buNone/>
            </a:pPr>
            <a:endParaRPr lang="en-US" sz="2000" kern="0" dirty="0"/>
          </a:p>
        </p:txBody>
      </p:sp>
      <p:pic>
        <p:nvPicPr>
          <p:cNvPr id="6" name="Picture 5">
            <a:extLst>
              <a:ext uri="{FF2B5EF4-FFF2-40B4-BE49-F238E27FC236}">
                <a16:creationId xmlns:a16="http://schemas.microsoft.com/office/drawing/2014/main" id="{00CEDA0C-3313-F3D4-7133-FC0E3456CF4E}"/>
              </a:ext>
            </a:extLst>
          </p:cNvPr>
          <p:cNvPicPr>
            <a:picLocks noChangeAspect="1"/>
          </p:cNvPicPr>
          <p:nvPr/>
        </p:nvPicPr>
        <p:blipFill>
          <a:blip r:embed="rId5"/>
          <a:stretch>
            <a:fillRect/>
          </a:stretch>
        </p:blipFill>
        <p:spPr>
          <a:xfrm>
            <a:off x="1396093" y="2743200"/>
            <a:ext cx="7277100" cy="3472080"/>
          </a:xfrm>
          <a:prstGeom prst="rect">
            <a:avLst/>
          </a:prstGeom>
        </p:spPr>
      </p:pic>
      <p:pic>
        <p:nvPicPr>
          <p:cNvPr id="17" name="Recorded Sound">
            <a:hlinkClick r:id="" action="ppaction://media"/>
            <a:extLst>
              <a:ext uri="{FF2B5EF4-FFF2-40B4-BE49-F238E27FC236}">
                <a16:creationId xmlns:a16="http://schemas.microsoft.com/office/drawing/2014/main" id="{1B91A31D-A454-17C4-A746-95104FE6F1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134659228"/>
      </p:ext>
    </p:extLst>
  </p:cSld>
  <p:clrMapOvr>
    <a:masterClrMapping/>
  </p:clrMapOvr>
  <mc:AlternateContent xmlns:mc="http://schemas.openxmlformats.org/markup-compatibility/2006" xmlns:p14="http://schemas.microsoft.com/office/powerpoint/2010/main">
    <mc:Choice Requires="p14">
      <p:transition spd="slow" p14:dur="2000" advTm="26311"/>
    </mc:Choice>
    <mc:Fallback xmlns="">
      <p:transition spd="slow" advTm="26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1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228600" y="1498600"/>
            <a:ext cx="8686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fontAlgn="base">
              <a:spcBef>
                <a:spcPct val="20000"/>
              </a:spcBef>
              <a:spcAft>
                <a:spcPct val="0"/>
              </a:spcAft>
              <a:buChar char="»"/>
              <a:defRPr sz="3200">
                <a:solidFill>
                  <a:schemeClr val="tx1"/>
                </a:solidFill>
                <a:latin typeface="+mn-lt"/>
              </a:defRPr>
            </a:lvl6pPr>
            <a:lvl7pPr marL="2971800" indent="-228600" algn="l" rtl="0" fontAlgn="base">
              <a:spcBef>
                <a:spcPct val="20000"/>
              </a:spcBef>
              <a:spcAft>
                <a:spcPct val="0"/>
              </a:spcAft>
              <a:buChar char="»"/>
              <a:defRPr sz="3200">
                <a:solidFill>
                  <a:schemeClr val="tx1"/>
                </a:solidFill>
                <a:latin typeface="+mn-lt"/>
              </a:defRPr>
            </a:lvl7pPr>
            <a:lvl8pPr marL="3429000" indent="-228600" algn="l" rtl="0" fontAlgn="base">
              <a:spcBef>
                <a:spcPct val="20000"/>
              </a:spcBef>
              <a:spcAft>
                <a:spcPct val="0"/>
              </a:spcAft>
              <a:buChar char="»"/>
              <a:defRPr sz="3200">
                <a:solidFill>
                  <a:schemeClr val="tx1"/>
                </a:solidFill>
                <a:latin typeface="+mn-lt"/>
              </a:defRPr>
            </a:lvl8pPr>
            <a:lvl9pPr marL="3886200" indent="-228600" algn="l" rtl="0" fontAlgn="base">
              <a:spcBef>
                <a:spcPct val="20000"/>
              </a:spcBef>
              <a:spcAft>
                <a:spcPct val="0"/>
              </a:spcAft>
              <a:buChar char="»"/>
              <a:defRPr sz="3200">
                <a:solidFill>
                  <a:schemeClr val="tx1"/>
                </a:solidFill>
                <a:latin typeface="+mn-lt"/>
              </a:defRPr>
            </a:lvl9pPr>
          </a:lstStyle>
          <a:p>
            <a:pPr marL="0" indent="0">
              <a:buNone/>
            </a:pPr>
            <a:endParaRPr lang="en-US" sz="2000" b="1" u="sng" kern="0" dirty="0">
              <a:solidFill>
                <a:schemeClr val="accent3">
                  <a:lumMod val="50000"/>
                </a:schemeClr>
              </a:solidFill>
            </a:endParaRPr>
          </a:p>
        </p:txBody>
      </p:sp>
      <p:sp>
        <p:nvSpPr>
          <p:cNvPr id="5" name="Rectangle 4">
            <a:extLst>
              <a:ext uri="{FF2B5EF4-FFF2-40B4-BE49-F238E27FC236}">
                <a16:creationId xmlns:a16="http://schemas.microsoft.com/office/drawing/2014/main" id="{A59DDB72-3651-45C5-98BD-BAC31C28D117}"/>
              </a:ext>
            </a:extLst>
          </p:cNvPr>
          <p:cNvSpPr/>
          <p:nvPr/>
        </p:nvSpPr>
        <p:spPr>
          <a:xfrm>
            <a:off x="0" y="210979"/>
            <a:ext cx="9143999" cy="707886"/>
          </a:xfrm>
          <a:prstGeom prst="rect">
            <a:avLst/>
          </a:prstGeom>
        </p:spPr>
        <p:txBody>
          <a:bodyPr wrap="square">
            <a:spAutoFit/>
          </a:bodyPr>
          <a:lstStyle/>
          <a:p>
            <a:pPr marL="0" indent="0" algn="ctr">
              <a:buFontTx/>
              <a:buNone/>
            </a:pPr>
            <a:r>
              <a:rPr lang="en-US" altLang="en-US" sz="4000" b="1" dirty="0">
                <a:solidFill>
                  <a:schemeClr val="bg1"/>
                </a:solidFill>
              </a:rPr>
              <a:t>Viewing Your Benefits</a:t>
            </a:r>
          </a:p>
        </p:txBody>
      </p:sp>
      <p:pic>
        <p:nvPicPr>
          <p:cNvPr id="8" name="Picture 7">
            <a:extLst>
              <a:ext uri="{FF2B5EF4-FFF2-40B4-BE49-F238E27FC236}">
                <a16:creationId xmlns:a16="http://schemas.microsoft.com/office/drawing/2014/main" id="{BD1CF746-3739-4865-963C-E336D5274E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6414" y="1803400"/>
            <a:ext cx="4124738" cy="3301857"/>
          </a:xfrm>
          <a:prstGeom prst="rect">
            <a:avLst/>
          </a:prstGeom>
        </p:spPr>
      </p:pic>
      <p:pic>
        <p:nvPicPr>
          <p:cNvPr id="13" name="Recorded Sound">
            <a:hlinkClick r:id="" action="ppaction://media"/>
            <a:extLst>
              <a:ext uri="{FF2B5EF4-FFF2-40B4-BE49-F238E27FC236}">
                <a16:creationId xmlns:a16="http://schemas.microsoft.com/office/drawing/2014/main" id="{40D603AC-BE40-D2B1-3F21-28E569B2B8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908329738"/>
      </p:ext>
    </p:extLst>
  </p:cSld>
  <p:clrMapOvr>
    <a:masterClrMapping/>
  </p:clrMapOvr>
  <mc:AlternateContent xmlns:mc="http://schemas.openxmlformats.org/markup-compatibility/2006" xmlns:p14="http://schemas.microsoft.com/office/powerpoint/2010/main">
    <mc:Choice Requires="p14">
      <p:transition spd="slow" p14:dur="2000" advTm="6092"/>
    </mc:Choice>
    <mc:Fallback xmlns="">
      <p:transition spd="slow" advTm="6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9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p:cNvSpPr>
            <a:spLocks noGrp="1" noChangeArrowheads="1"/>
          </p:cNvSpPr>
          <p:nvPr>
            <p:ph type="title"/>
          </p:nvPr>
        </p:nvSpPr>
        <p:spPr>
          <a:xfrm>
            <a:off x="0" y="152400"/>
            <a:ext cx="9144000" cy="990600"/>
          </a:xfrm>
        </p:spPr>
        <p:txBody>
          <a:bodyPr/>
          <a:lstStyle/>
          <a:p>
            <a:pPr marL="0" indent="0" algn="ctr">
              <a:buFontTx/>
              <a:buNone/>
            </a:pPr>
            <a:r>
              <a:rPr lang="en-US" altLang="en-US" b="1" dirty="0">
                <a:solidFill>
                  <a:schemeClr val="bg1"/>
                </a:solidFill>
              </a:rPr>
              <a:t>Viewing Your Benefits</a:t>
            </a:r>
          </a:p>
        </p:txBody>
      </p:sp>
      <p:sp>
        <p:nvSpPr>
          <p:cNvPr id="7" name="TextBox 6">
            <a:extLst>
              <a:ext uri="{FF2B5EF4-FFF2-40B4-BE49-F238E27FC236}">
                <a16:creationId xmlns:a16="http://schemas.microsoft.com/office/drawing/2014/main" id="{51373A6A-455D-40CA-A99C-E0356C453CE4}"/>
              </a:ext>
            </a:extLst>
          </p:cNvPr>
          <p:cNvSpPr txBox="1"/>
          <p:nvPr/>
        </p:nvSpPr>
        <p:spPr>
          <a:xfrm>
            <a:off x="4120243" y="2971800"/>
            <a:ext cx="914400" cy="914400"/>
          </a:xfrm>
          <a:prstGeom prst="rect">
            <a:avLst/>
          </a:prstGeom>
          <a:noFill/>
        </p:spPr>
        <p:txBody>
          <a:bodyPr wrap="square" rtlCol="0">
            <a:spAutoFit/>
          </a:bodyPr>
          <a:lstStyle/>
          <a:p>
            <a:endParaRPr lang="en-US" dirty="0"/>
          </a:p>
        </p:txBody>
      </p:sp>
      <p:sp>
        <p:nvSpPr>
          <p:cNvPr id="9" name="Content Placeholder 1">
            <a:extLst>
              <a:ext uri="{FF2B5EF4-FFF2-40B4-BE49-F238E27FC236}">
                <a16:creationId xmlns:a16="http://schemas.microsoft.com/office/drawing/2014/main" id="{704E82EB-A974-40EB-94D5-5E50B16A0DAB}"/>
              </a:ext>
            </a:extLst>
          </p:cNvPr>
          <p:cNvSpPr txBox="1">
            <a:spLocks/>
          </p:cNvSpPr>
          <p:nvPr/>
        </p:nvSpPr>
        <p:spPr bwMode="auto">
          <a:xfrm>
            <a:off x="381000" y="1381877"/>
            <a:ext cx="8534400" cy="110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fontAlgn="base">
              <a:spcBef>
                <a:spcPct val="20000"/>
              </a:spcBef>
              <a:spcAft>
                <a:spcPct val="0"/>
              </a:spcAft>
              <a:buChar char="»"/>
              <a:defRPr sz="3200">
                <a:solidFill>
                  <a:schemeClr val="tx1"/>
                </a:solidFill>
                <a:latin typeface="+mn-lt"/>
              </a:defRPr>
            </a:lvl6pPr>
            <a:lvl7pPr marL="2971800" indent="-228600" algn="l" rtl="0" fontAlgn="base">
              <a:spcBef>
                <a:spcPct val="20000"/>
              </a:spcBef>
              <a:spcAft>
                <a:spcPct val="0"/>
              </a:spcAft>
              <a:buChar char="»"/>
              <a:defRPr sz="3200">
                <a:solidFill>
                  <a:schemeClr val="tx1"/>
                </a:solidFill>
                <a:latin typeface="+mn-lt"/>
              </a:defRPr>
            </a:lvl7pPr>
            <a:lvl8pPr marL="3429000" indent="-228600" algn="l" rtl="0" fontAlgn="base">
              <a:spcBef>
                <a:spcPct val="20000"/>
              </a:spcBef>
              <a:spcAft>
                <a:spcPct val="0"/>
              </a:spcAft>
              <a:buChar char="»"/>
              <a:defRPr sz="3200">
                <a:solidFill>
                  <a:schemeClr val="tx1"/>
                </a:solidFill>
                <a:latin typeface="+mn-lt"/>
              </a:defRPr>
            </a:lvl8pPr>
            <a:lvl9pPr marL="3886200" indent="-228600" algn="l" rtl="0" fontAlgn="base">
              <a:spcBef>
                <a:spcPct val="20000"/>
              </a:spcBef>
              <a:spcAft>
                <a:spcPct val="0"/>
              </a:spcAft>
              <a:buChar char="»"/>
              <a:defRPr sz="3200">
                <a:solidFill>
                  <a:schemeClr val="tx1"/>
                </a:solidFill>
                <a:latin typeface="+mn-lt"/>
              </a:defRPr>
            </a:lvl9pPr>
          </a:lstStyle>
          <a:p>
            <a:pPr marL="0" indent="0">
              <a:buFontTx/>
              <a:buNone/>
            </a:pPr>
            <a:r>
              <a:rPr lang="en-US" sz="2000" dirty="0"/>
              <a:t>In addition to making your Retiree Option Change Period elections, the </a:t>
            </a:r>
            <a:r>
              <a:rPr lang="en-US" sz="2000" b="1" kern="0" dirty="0"/>
              <a:t>View Your Benefits </a:t>
            </a:r>
            <a:r>
              <a:rPr lang="en-US" sz="2000" kern="0" dirty="0"/>
              <a:t>Tile under the Your Benefits Dashboard allows you to view your current and prior year’s benefits. </a:t>
            </a:r>
            <a:endParaRPr lang="en-US" kern="0" dirty="0"/>
          </a:p>
        </p:txBody>
      </p:sp>
      <p:sp>
        <p:nvSpPr>
          <p:cNvPr id="8" name="Content Placeholder 1">
            <a:extLst>
              <a:ext uri="{FF2B5EF4-FFF2-40B4-BE49-F238E27FC236}">
                <a16:creationId xmlns:a16="http://schemas.microsoft.com/office/drawing/2014/main" id="{F1DA67CD-DBE9-4D3B-AB94-ED62FC03527D}"/>
              </a:ext>
            </a:extLst>
          </p:cNvPr>
          <p:cNvSpPr txBox="1">
            <a:spLocks/>
          </p:cNvSpPr>
          <p:nvPr/>
        </p:nvSpPr>
        <p:spPr bwMode="auto">
          <a:xfrm>
            <a:off x="5136010" y="2194822"/>
            <a:ext cx="3886199" cy="1996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fontAlgn="base">
              <a:spcBef>
                <a:spcPct val="20000"/>
              </a:spcBef>
              <a:spcAft>
                <a:spcPct val="0"/>
              </a:spcAft>
              <a:buChar char="»"/>
              <a:defRPr sz="3200">
                <a:solidFill>
                  <a:schemeClr val="tx1"/>
                </a:solidFill>
                <a:latin typeface="+mn-lt"/>
              </a:defRPr>
            </a:lvl6pPr>
            <a:lvl7pPr marL="2971800" indent="-228600" algn="l" rtl="0" fontAlgn="base">
              <a:spcBef>
                <a:spcPct val="20000"/>
              </a:spcBef>
              <a:spcAft>
                <a:spcPct val="0"/>
              </a:spcAft>
              <a:buChar char="»"/>
              <a:defRPr sz="3200">
                <a:solidFill>
                  <a:schemeClr val="tx1"/>
                </a:solidFill>
                <a:latin typeface="+mn-lt"/>
              </a:defRPr>
            </a:lvl7pPr>
            <a:lvl8pPr marL="3429000" indent="-228600" algn="l" rtl="0" fontAlgn="base">
              <a:spcBef>
                <a:spcPct val="20000"/>
              </a:spcBef>
              <a:spcAft>
                <a:spcPct val="0"/>
              </a:spcAft>
              <a:buChar char="»"/>
              <a:defRPr sz="3200">
                <a:solidFill>
                  <a:schemeClr val="tx1"/>
                </a:solidFill>
                <a:latin typeface="+mn-lt"/>
              </a:defRPr>
            </a:lvl8pPr>
            <a:lvl9pPr marL="3886200" indent="-228600" algn="l" rtl="0" fontAlgn="base">
              <a:spcBef>
                <a:spcPct val="20000"/>
              </a:spcBef>
              <a:spcAft>
                <a:spcPct val="0"/>
              </a:spcAft>
              <a:buChar char="»"/>
              <a:defRPr sz="3200">
                <a:solidFill>
                  <a:schemeClr val="tx1"/>
                </a:solidFill>
                <a:latin typeface="+mn-lt"/>
              </a:defRPr>
            </a:lvl9pPr>
          </a:lstStyle>
          <a:p>
            <a:r>
              <a:rPr lang="en-US" sz="2000" b="1" dirty="0"/>
              <a:t>Current Benefits</a:t>
            </a:r>
            <a:r>
              <a:rPr lang="en-US" sz="2000" dirty="0"/>
              <a:t> shows your current coverage elections for 2023.</a:t>
            </a:r>
          </a:p>
          <a:p>
            <a:r>
              <a:rPr lang="en-US" sz="2000" b="1" dirty="0"/>
              <a:t>All Benefits </a:t>
            </a:r>
            <a:r>
              <a:rPr lang="en-US" sz="2000" dirty="0"/>
              <a:t>shows your prior elections and current election changes made in 2023, as applicable.</a:t>
            </a:r>
            <a:r>
              <a:rPr lang="en-US" sz="2000" b="1" dirty="0"/>
              <a:t> </a:t>
            </a:r>
            <a:endParaRPr lang="en-US" sz="1200" kern="0" dirty="0"/>
          </a:p>
        </p:txBody>
      </p:sp>
      <p:pic>
        <p:nvPicPr>
          <p:cNvPr id="5" name="Picture 4">
            <a:extLst>
              <a:ext uri="{FF2B5EF4-FFF2-40B4-BE49-F238E27FC236}">
                <a16:creationId xmlns:a16="http://schemas.microsoft.com/office/drawing/2014/main" id="{1949F148-B24C-4086-8697-6152E1D72892}"/>
              </a:ext>
            </a:extLst>
          </p:cNvPr>
          <p:cNvPicPr>
            <a:picLocks noChangeAspect="1"/>
          </p:cNvPicPr>
          <p:nvPr/>
        </p:nvPicPr>
        <p:blipFill>
          <a:blip r:embed="rId6"/>
          <a:stretch>
            <a:fillRect/>
          </a:stretch>
        </p:blipFill>
        <p:spPr>
          <a:xfrm>
            <a:off x="581524" y="2452767"/>
            <a:ext cx="4114801" cy="3381711"/>
          </a:xfrm>
          <a:prstGeom prst="rect">
            <a:avLst/>
          </a:prstGeom>
        </p:spPr>
      </p:pic>
      <p:pic>
        <p:nvPicPr>
          <p:cNvPr id="15" name="Recorded Sound">
            <a:hlinkClick r:id="" action="ppaction://media"/>
            <a:extLst>
              <a:ext uri="{FF2B5EF4-FFF2-40B4-BE49-F238E27FC236}">
                <a16:creationId xmlns:a16="http://schemas.microsoft.com/office/drawing/2014/main" id="{7BDEC71D-494A-7B71-B885-6DB911C5220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368800" y="3225800"/>
            <a:ext cx="406400" cy="406400"/>
          </a:xfrm>
          <a:prstGeom prst="rect">
            <a:avLst/>
          </a:prstGeom>
        </p:spPr>
      </p:pic>
    </p:spTree>
    <p:custDataLst>
      <p:tags r:id="rId1"/>
    </p:custDataLst>
    <p:extLst>
      <p:ext uri="{BB962C8B-B14F-4D97-AF65-F5344CB8AC3E}">
        <p14:creationId xmlns:p14="http://schemas.microsoft.com/office/powerpoint/2010/main" val="2361887674"/>
      </p:ext>
    </p:extLst>
  </p:cSld>
  <p:clrMapOvr>
    <a:masterClrMapping/>
  </p:clrMapOvr>
  <mc:AlternateContent xmlns:mc="http://schemas.openxmlformats.org/markup-compatibility/2006" xmlns:p14="http://schemas.microsoft.com/office/powerpoint/2010/main">
    <mc:Choice Requires="p14">
      <p:transition spd="slow" p14:dur="2000" advTm="44768"/>
    </mc:Choice>
    <mc:Fallback xmlns="">
      <p:transition spd="slow" advTm="44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76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p:cNvSpPr>
            <a:spLocks noGrp="1" noChangeArrowheads="1"/>
          </p:cNvSpPr>
          <p:nvPr>
            <p:ph type="title"/>
          </p:nvPr>
        </p:nvSpPr>
        <p:spPr>
          <a:xfrm>
            <a:off x="0" y="152400"/>
            <a:ext cx="9144000" cy="990600"/>
          </a:xfrm>
        </p:spPr>
        <p:txBody>
          <a:bodyPr/>
          <a:lstStyle/>
          <a:p>
            <a:pPr algn="ctr"/>
            <a:r>
              <a:rPr lang="en-US" altLang="en-US" b="1" dirty="0">
                <a:solidFill>
                  <a:schemeClr val="bg1"/>
                </a:solidFill>
              </a:rPr>
              <a:t>Viewing Your Benefits</a:t>
            </a:r>
            <a:endParaRPr lang="en-US" altLang="en-US" dirty="0"/>
          </a:p>
        </p:txBody>
      </p:sp>
      <p:sp>
        <p:nvSpPr>
          <p:cNvPr id="7" name="TextBox 6">
            <a:extLst>
              <a:ext uri="{FF2B5EF4-FFF2-40B4-BE49-F238E27FC236}">
                <a16:creationId xmlns:a16="http://schemas.microsoft.com/office/drawing/2014/main" id="{51373A6A-455D-40CA-A99C-E0356C453CE4}"/>
              </a:ext>
            </a:extLst>
          </p:cNvPr>
          <p:cNvSpPr txBox="1"/>
          <p:nvPr/>
        </p:nvSpPr>
        <p:spPr>
          <a:xfrm>
            <a:off x="4120243" y="2971800"/>
            <a:ext cx="914400" cy="914400"/>
          </a:xfrm>
          <a:prstGeom prst="rect">
            <a:avLst/>
          </a:prstGeom>
          <a:noFill/>
        </p:spPr>
        <p:txBody>
          <a:bodyPr wrap="square" rtlCol="0">
            <a:spAutoFit/>
          </a:bodyPr>
          <a:lstStyle/>
          <a:p>
            <a:endParaRPr lang="en-US" dirty="0"/>
          </a:p>
        </p:txBody>
      </p:sp>
      <p:sp>
        <p:nvSpPr>
          <p:cNvPr id="9" name="Content Placeholder 1">
            <a:extLst>
              <a:ext uri="{FF2B5EF4-FFF2-40B4-BE49-F238E27FC236}">
                <a16:creationId xmlns:a16="http://schemas.microsoft.com/office/drawing/2014/main" id="{704E82EB-A974-40EB-94D5-5E50B16A0DAB}"/>
              </a:ext>
            </a:extLst>
          </p:cNvPr>
          <p:cNvSpPr txBox="1">
            <a:spLocks/>
          </p:cNvSpPr>
          <p:nvPr/>
        </p:nvSpPr>
        <p:spPr bwMode="auto">
          <a:xfrm>
            <a:off x="381000" y="1381877"/>
            <a:ext cx="8534400" cy="110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fontAlgn="base">
              <a:spcBef>
                <a:spcPct val="20000"/>
              </a:spcBef>
              <a:spcAft>
                <a:spcPct val="0"/>
              </a:spcAft>
              <a:buChar char="»"/>
              <a:defRPr sz="3200">
                <a:solidFill>
                  <a:schemeClr val="tx1"/>
                </a:solidFill>
                <a:latin typeface="+mn-lt"/>
              </a:defRPr>
            </a:lvl6pPr>
            <a:lvl7pPr marL="2971800" indent="-228600" algn="l" rtl="0" fontAlgn="base">
              <a:spcBef>
                <a:spcPct val="20000"/>
              </a:spcBef>
              <a:spcAft>
                <a:spcPct val="0"/>
              </a:spcAft>
              <a:buChar char="»"/>
              <a:defRPr sz="3200">
                <a:solidFill>
                  <a:schemeClr val="tx1"/>
                </a:solidFill>
                <a:latin typeface="+mn-lt"/>
              </a:defRPr>
            </a:lvl7pPr>
            <a:lvl8pPr marL="3429000" indent="-228600" algn="l" rtl="0" fontAlgn="base">
              <a:spcBef>
                <a:spcPct val="20000"/>
              </a:spcBef>
              <a:spcAft>
                <a:spcPct val="0"/>
              </a:spcAft>
              <a:buChar char="»"/>
              <a:defRPr sz="3200">
                <a:solidFill>
                  <a:schemeClr val="tx1"/>
                </a:solidFill>
                <a:latin typeface="+mn-lt"/>
              </a:defRPr>
            </a:lvl8pPr>
            <a:lvl9pPr marL="3886200" indent="-228600" algn="l" rtl="0" fontAlgn="base">
              <a:spcBef>
                <a:spcPct val="20000"/>
              </a:spcBef>
              <a:spcAft>
                <a:spcPct val="0"/>
              </a:spcAft>
              <a:buChar char="»"/>
              <a:defRPr sz="3200">
                <a:solidFill>
                  <a:schemeClr val="tx1"/>
                </a:solidFill>
                <a:latin typeface="+mn-lt"/>
              </a:defRPr>
            </a:lvl9pPr>
          </a:lstStyle>
          <a:p>
            <a:pPr marL="0" indent="0">
              <a:buFontTx/>
              <a:buNone/>
            </a:pPr>
            <a:r>
              <a:rPr lang="en-US" sz="2000" kern="0" dirty="0"/>
              <a:t>Below is a screenshot showing a Retiree’s Current Benefits.</a:t>
            </a:r>
          </a:p>
          <a:p>
            <a:pPr marL="0" indent="0">
              <a:buFontTx/>
              <a:buNone/>
            </a:pPr>
            <a:endParaRPr lang="en-US" sz="2000" kern="0" dirty="0"/>
          </a:p>
          <a:p>
            <a:pPr marL="0" indent="0">
              <a:buFontTx/>
              <a:buNone/>
            </a:pPr>
            <a:endParaRPr lang="en-US" sz="2000" kern="0" dirty="0"/>
          </a:p>
          <a:p>
            <a:pPr marL="0" indent="0">
              <a:buFontTx/>
              <a:buNone/>
            </a:pPr>
            <a:endParaRPr lang="en-US" sz="2000" kern="0" dirty="0"/>
          </a:p>
          <a:p>
            <a:pPr marL="0" indent="0">
              <a:buFontTx/>
              <a:buNone/>
            </a:pPr>
            <a:endParaRPr lang="en-US" sz="2000" kern="0" dirty="0"/>
          </a:p>
          <a:p>
            <a:pPr marL="0" indent="0">
              <a:buFontTx/>
              <a:buNone/>
            </a:pPr>
            <a:endParaRPr lang="en-US" sz="2000" kern="0" dirty="0"/>
          </a:p>
          <a:p>
            <a:pPr marL="0" indent="0">
              <a:buFontTx/>
              <a:buNone/>
            </a:pPr>
            <a:endParaRPr lang="en-US" sz="2000" kern="0" dirty="0"/>
          </a:p>
          <a:p>
            <a:pPr marL="0" indent="0">
              <a:buFontTx/>
              <a:buNone/>
            </a:pPr>
            <a:endParaRPr lang="en-US" sz="2000" kern="0" dirty="0"/>
          </a:p>
          <a:p>
            <a:pPr marL="0" indent="0">
              <a:buFontTx/>
              <a:buNone/>
            </a:pPr>
            <a:endParaRPr lang="en-US" sz="2000" kern="0" dirty="0"/>
          </a:p>
          <a:p>
            <a:pPr marL="0" indent="0">
              <a:buFontTx/>
              <a:buNone/>
            </a:pPr>
            <a:endParaRPr lang="en-US" sz="2000" kern="0" dirty="0"/>
          </a:p>
          <a:p>
            <a:pPr marL="0" indent="0">
              <a:buFontTx/>
              <a:buNone/>
            </a:pPr>
            <a:endParaRPr lang="en-US" sz="2000" kern="0" dirty="0"/>
          </a:p>
          <a:p>
            <a:pPr marL="0" indent="0">
              <a:buNone/>
            </a:pPr>
            <a:endParaRPr lang="en-US" sz="2000" kern="0" dirty="0"/>
          </a:p>
          <a:p>
            <a:pPr marL="0" indent="0">
              <a:buNone/>
            </a:pPr>
            <a:endParaRPr lang="en-US" sz="2000" kern="0" dirty="0"/>
          </a:p>
          <a:p>
            <a:pPr marL="0" indent="0">
              <a:buNone/>
            </a:pPr>
            <a:r>
              <a:rPr lang="en-US" sz="2000" kern="0" dirty="0"/>
              <a:t>                               To navigate back to the View Your Benefits Tile, click </a:t>
            </a:r>
            <a:r>
              <a:rPr lang="en-US" sz="2000" b="1" kern="0" dirty="0"/>
              <a:t>Close </a:t>
            </a:r>
            <a:r>
              <a:rPr lang="en-US" sz="2000" kern="0" dirty="0"/>
              <a:t>in the</a:t>
            </a:r>
          </a:p>
          <a:p>
            <a:pPr marL="0" indent="0">
              <a:buNone/>
            </a:pPr>
            <a:r>
              <a:rPr lang="en-US" sz="2000" kern="0" dirty="0"/>
              <a:t>                               lower right corner. </a:t>
            </a:r>
          </a:p>
          <a:p>
            <a:pPr marL="0" indent="0">
              <a:buFontTx/>
              <a:buNone/>
            </a:pPr>
            <a:endParaRPr lang="en-US" sz="2000" kern="0" dirty="0"/>
          </a:p>
          <a:p>
            <a:pPr marL="0" indent="0">
              <a:buFontTx/>
              <a:buNone/>
            </a:pPr>
            <a:endParaRPr lang="en-US" sz="2000" kern="0" dirty="0"/>
          </a:p>
          <a:p>
            <a:pPr marL="0" indent="0">
              <a:buFontTx/>
              <a:buNone/>
            </a:pPr>
            <a:endParaRPr lang="en-US" sz="2000" kern="0" dirty="0"/>
          </a:p>
          <a:p>
            <a:pPr marL="0" indent="0">
              <a:buFontTx/>
              <a:buNone/>
            </a:pPr>
            <a:endParaRPr lang="en-US" sz="2000" kern="0" dirty="0"/>
          </a:p>
          <a:p>
            <a:pPr marL="0" indent="0">
              <a:buFontTx/>
              <a:buNone/>
            </a:pPr>
            <a:endParaRPr lang="en-US" kern="0" dirty="0"/>
          </a:p>
        </p:txBody>
      </p:sp>
      <p:pic>
        <p:nvPicPr>
          <p:cNvPr id="4" name="Picture 3">
            <a:extLst>
              <a:ext uri="{FF2B5EF4-FFF2-40B4-BE49-F238E27FC236}">
                <a16:creationId xmlns:a16="http://schemas.microsoft.com/office/drawing/2014/main" id="{B3E81914-A28B-D386-C445-543F18BA07E4}"/>
              </a:ext>
            </a:extLst>
          </p:cNvPr>
          <p:cNvPicPr>
            <a:picLocks noChangeAspect="1"/>
          </p:cNvPicPr>
          <p:nvPr/>
        </p:nvPicPr>
        <p:blipFill>
          <a:blip r:embed="rId5"/>
          <a:stretch>
            <a:fillRect/>
          </a:stretch>
        </p:blipFill>
        <p:spPr>
          <a:xfrm>
            <a:off x="1380961" y="1828800"/>
            <a:ext cx="6382078" cy="4238760"/>
          </a:xfrm>
          <a:prstGeom prst="rect">
            <a:avLst/>
          </a:prstGeom>
        </p:spPr>
      </p:pic>
      <p:pic>
        <p:nvPicPr>
          <p:cNvPr id="14" name="Recorded Sound">
            <a:hlinkClick r:id="" action="ppaction://media"/>
            <a:extLst>
              <a:ext uri="{FF2B5EF4-FFF2-40B4-BE49-F238E27FC236}">
                <a16:creationId xmlns:a16="http://schemas.microsoft.com/office/drawing/2014/main" id="{1FFBDAFF-AB82-BA6C-59C3-E6C22D768E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84839456"/>
      </p:ext>
    </p:extLst>
  </p:cSld>
  <p:clrMapOvr>
    <a:masterClrMapping/>
  </p:clrMapOvr>
  <mc:AlternateContent xmlns:mc="http://schemas.openxmlformats.org/markup-compatibility/2006" xmlns:p14="http://schemas.microsoft.com/office/powerpoint/2010/main">
    <mc:Choice Requires="p14">
      <p:transition spd="slow" p14:dur="2000" advTm="19063"/>
    </mc:Choice>
    <mc:Fallback xmlns="">
      <p:transition spd="slow" advTm="19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6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p:cNvSpPr>
            <a:spLocks noGrp="1" noChangeArrowheads="1"/>
          </p:cNvSpPr>
          <p:nvPr>
            <p:ph type="title"/>
          </p:nvPr>
        </p:nvSpPr>
        <p:spPr>
          <a:xfrm>
            <a:off x="0" y="152400"/>
            <a:ext cx="9144000" cy="990600"/>
          </a:xfrm>
        </p:spPr>
        <p:txBody>
          <a:bodyPr/>
          <a:lstStyle/>
          <a:p>
            <a:pPr algn="ctr"/>
            <a:r>
              <a:rPr lang="en-US" altLang="en-US" b="1" dirty="0">
                <a:solidFill>
                  <a:schemeClr val="bg1"/>
                </a:solidFill>
              </a:rPr>
              <a:t>Viewing Your Benefits</a:t>
            </a:r>
            <a:endParaRPr lang="en-US" altLang="en-US" dirty="0"/>
          </a:p>
        </p:txBody>
      </p:sp>
      <p:sp>
        <p:nvSpPr>
          <p:cNvPr id="7" name="TextBox 6">
            <a:extLst>
              <a:ext uri="{FF2B5EF4-FFF2-40B4-BE49-F238E27FC236}">
                <a16:creationId xmlns:a16="http://schemas.microsoft.com/office/drawing/2014/main" id="{51373A6A-455D-40CA-A99C-E0356C453CE4}"/>
              </a:ext>
            </a:extLst>
          </p:cNvPr>
          <p:cNvSpPr txBox="1"/>
          <p:nvPr/>
        </p:nvSpPr>
        <p:spPr>
          <a:xfrm>
            <a:off x="4120243" y="2971800"/>
            <a:ext cx="914400" cy="914400"/>
          </a:xfrm>
          <a:prstGeom prst="rect">
            <a:avLst/>
          </a:prstGeom>
          <a:noFill/>
        </p:spPr>
        <p:txBody>
          <a:bodyPr wrap="square" rtlCol="0">
            <a:spAutoFit/>
          </a:bodyPr>
          <a:lstStyle/>
          <a:p>
            <a:endParaRPr lang="en-US" dirty="0"/>
          </a:p>
        </p:txBody>
      </p:sp>
      <p:sp>
        <p:nvSpPr>
          <p:cNvPr id="9" name="Content Placeholder 1">
            <a:extLst>
              <a:ext uri="{FF2B5EF4-FFF2-40B4-BE49-F238E27FC236}">
                <a16:creationId xmlns:a16="http://schemas.microsoft.com/office/drawing/2014/main" id="{704E82EB-A974-40EB-94D5-5E50B16A0DAB}"/>
              </a:ext>
            </a:extLst>
          </p:cNvPr>
          <p:cNvSpPr txBox="1">
            <a:spLocks/>
          </p:cNvSpPr>
          <p:nvPr/>
        </p:nvSpPr>
        <p:spPr bwMode="auto">
          <a:xfrm>
            <a:off x="381000" y="1381877"/>
            <a:ext cx="8534400" cy="110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fontAlgn="base">
              <a:spcBef>
                <a:spcPct val="20000"/>
              </a:spcBef>
              <a:spcAft>
                <a:spcPct val="0"/>
              </a:spcAft>
              <a:buChar char="»"/>
              <a:defRPr sz="3200">
                <a:solidFill>
                  <a:schemeClr val="tx1"/>
                </a:solidFill>
                <a:latin typeface="+mn-lt"/>
              </a:defRPr>
            </a:lvl6pPr>
            <a:lvl7pPr marL="2971800" indent="-228600" algn="l" rtl="0" fontAlgn="base">
              <a:spcBef>
                <a:spcPct val="20000"/>
              </a:spcBef>
              <a:spcAft>
                <a:spcPct val="0"/>
              </a:spcAft>
              <a:buChar char="»"/>
              <a:defRPr sz="3200">
                <a:solidFill>
                  <a:schemeClr val="tx1"/>
                </a:solidFill>
                <a:latin typeface="+mn-lt"/>
              </a:defRPr>
            </a:lvl7pPr>
            <a:lvl8pPr marL="3429000" indent="-228600" algn="l" rtl="0" fontAlgn="base">
              <a:spcBef>
                <a:spcPct val="20000"/>
              </a:spcBef>
              <a:spcAft>
                <a:spcPct val="0"/>
              </a:spcAft>
              <a:buChar char="»"/>
              <a:defRPr sz="3200">
                <a:solidFill>
                  <a:schemeClr val="tx1"/>
                </a:solidFill>
                <a:latin typeface="+mn-lt"/>
              </a:defRPr>
            </a:lvl8pPr>
            <a:lvl9pPr marL="3886200" indent="-228600" algn="l" rtl="0" fontAlgn="base">
              <a:spcBef>
                <a:spcPct val="20000"/>
              </a:spcBef>
              <a:spcAft>
                <a:spcPct val="0"/>
              </a:spcAft>
              <a:buChar char="»"/>
              <a:defRPr sz="3200">
                <a:solidFill>
                  <a:schemeClr val="tx1"/>
                </a:solidFill>
                <a:latin typeface="+mn-lt"/>
              </a:defRPr>
            </a:lvl9pPr>
          </a:lstStyle>
          <a:p>
            <a:pPr marL="0" indent="0">
              <a:buFontTx/>
              <a:buNone/>
            </a:pPr>
            <a:r>
              <a:rPr lang="en-US" sz="2000" kern="0" dirty="0"/>
              <a:t>Now that we’ve viewed Current Benefits, select </a:t>
            </a:r>
            <a:r>
              <a:rPr lang="en-US" sz="2000" b="1" kern="0" dirty="0"/>
              <a:t>All Benefits </a:t>
            </a:r>
            <a:r>
              <a:rPr lang="en-US" sz="2000" kern="0" dirty="0"/>
              <a:t>to view your prior Events and corresponding elections. For example, this retiree’s screenshot includes an Open Enrollment/Retiree Option Change Period Event.</a:t>
            </a:r>
          </a:p>
          <a:p>
            <a:pPr marL="0" indent="0">
              <a:buFontTx/>
              <a:buNone/>
            </a:pPr>
            <a:endParaRPr lang="en-US" sz="2000" kern="0" dirty="0"/>
          </a:p>
          <a:p>
            <a:pPr marL="0" indent="0">
              <a:buFontTx/>
              <a:buNone/>
            </a:pPr>
            <a:endParaRPr lang="en-US" sz="2000" kern="0" dirty="0"/>
          </a:p>
          <a:p>
            <a:pPr marL="0" indent="0">
              <a:buFontTx/>
              <a:buNone/>
            </a:pPr>
            <a:endParaRPr lang="en-US" sz="2000" kern="0" dirty="0"/>
          </a:p>
          <a:p>
            <a:pPr marL="0" indent="0">
              <a:buFontTx/>
              <a:buNone/>
            </a:pPr>
            <a:endParaRPr lang="en-US" sz="2000" kern="0" dirty="0"/>
          </a:p>
          <a:p>
            <a:pPr marL="0" indent="0">
              <a:buFontTx/>
              <a:buNone/>
            </a:pPr>
            <a:endParaRPr lang="en-US" sz="2000" kern="0" dirty="0"/>
          </a:p>
          <a:p>
            <a:pPr marL="0" indent="0">
              <a:buFontTx/>
              <a:buNone/>
            </a:pPr>
            <a:endParaRPr lang="en-US" sz="2000" kern="0" dirty="0"/>
          </a:p>
          <a:p>
            <a:pPr marL="0" indent="0">
              <a:buFontTx/>
              <a:buNone/>
            </a:pPr>
            <a:endParaRPr lang="en-US" sz="2000" kern="0" dirty="0"/>
          </a:p>
          <a:p>
            <a:pPr marL="0" indent="0">
              <a:buFontTx/>
              <a:buNone/>
            </a:pPr>
            <a:endParaRPr lang="en-US" sz="2000" kern="0" dirty="0"/>
          </a:p>
          <a:p>
            <a:pPr marL="0" indent="0">
              <a:buFontTx/>
              <a:buNone/>
            </a:pPr>
            <a:r>
              <a:rPr lang="en-US" sz="2000" kern="0" dirty="0"/>
              <a:t>To view their election, the member clicks the download icon on the right of the Open Enrollment Event. </a:t>
            </a:r>
            <a:endParaRPr lang="en-US" kern="0" dirty="0"/>
          </a:p>
        </p:txBody>
      </p:sp>
      <p:pic>
        <p:nvPicPr>
          <p:cNvPr id="4" name="Picture 3">
            <a:extLst>
              <a:ext uri="{FF2B5EF4-FFF2-40B4-BE49-F238E27FC236}">
                <a16:creationId xmlns:a16="http://schemas.microsoft.com/office/drawing/2014/main" id="{7D341983-500C-A955-01A5-DD6A0EF6A316}"/>
              </a:ext>
            </a:extLst>
          </p:cNvPr>
          <p:cNvPicPr>
            <a:picLocks noChangeAspect="1"/>
          </p:cNvPicPr>
          <p:nvPr/>
        </p:nvPicPr>
        <p:blipFill>
          <a:blip r:embed="rId5"/>
          <a:stretch>
            <a:fillRect/>
          </a:stretch>
        </p:blipFill>
        <p:spPr>
          <a:xfrm>
            <a:off x="2819400" y="2670614"/>
            <a:ext cx="3581400" cy="2434786"/>
          </a:xfrm>
          <a:prstGeom prst="rect">
            <a:avLst/>
          </a:prstGeom>
        </p:spPr>
      </p:pic>
      <p:pic>
        <p:nvPicPr>
          <p:cNvPr id="23" name="Recorded Sound">
            <a:hlinkClick r:id="" action="ppaction://media"/>
            <a:extLst>
              <a:ext uri="{FF2B5EF4-FFF2-40B4-BE49-F238E27FC236}">
                <a16:creationId xmlns:a16="http://schemas.microsoft.com/office/drawing/2014/main" id="{E5EACC72-99B6-2C49-35B6-3397188647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046894511"/>
      </p:ext>
    </p:extLst>
  </p:cSld>
  <p:clrMapOvr>
    <a:masterClrMapping/>
  </p:clrMapOvr>
  <mc:AlternateContent xmlns:mc="http://schemas.openxmlformats.org/markup-compatibility/2006" xmlns:p14="http://schemas.microsoft.com/office/powerpoint/2010/main">
    <mc:Choice Requires="p14">
      <p:transition spd="slow" p14:dur="2000" advTm="42900"/>
    </mc:Choice>
    <mc:Fallback xmlns="">
      <p:transition spd="slow" advTm="42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900"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p:cNvSpPr>
            <a:spLocks noGrp="1" noChangeArrowheads="1"/>
          </p:cNvSpPr>
          <p:nvPr>
            <p:ph type="title"/>
          </p:nvPr>
        </p:nvSpPr>
        <p:spPr>
          <a:xfrm>
            <a:off x="0" y="152400"/>
            <a:ext cx="9144000" cy="990600"/>
          </a:xfrm>
        </p:spPr>
        <p:txBody>
          <a:bodyPr/>
          <a:lstStyle/>
          <a:p>
            <a:pPr algn="ctr"/>
            <a:r>
              <a:rPr lang="en-US" altLang="en-US" dirty="0"/>
              <a:t>Viewing Your Benefits</a:t>
            </a:r>
          </a:p>
        </p:txBody>
      </p:sp>
      <p:sp>
        <p:nvSpPr>
          <p:cNvPr id="7" name="TextBox 6">
            <a:extLst>
              <a:ext uri="{FF2B5EF4-FFF2-40B4-BE49-F238E27FC236}">
                <a16:creationId xmlns:a16="http://schemas.microsoft.com/office/drawing/2014/main" id="{51373A6A-455D-40CA-A99C-E0356C453CE4}"/>
              </a:ext>
            </a:extLst>
          </p:cNvPr>
          <p:cNvSpPr txBox="1"/>
          <p:nvPr/>
        </p:nvSpPr>
        <p:spPr>
          <a:xfrm>
            <a:off x="4120243" y="2971800"/>
            <a:ext cx="914400" cy="914400"/>
          </a:xfrm>
          <a:prstGeom prst="rect">
            <a:avLst/>
          </a:prstGeom>
          <a:noFill/>
        </p:spPr>
        <p:txBody>
          <a:bodyPr wrap="square" rtlCol="0">
            <a:spAutoFit/>
          </a:bodyPr>
          <a:lstStyle/>
          <a:p>
            <a:endParaRPr lang="en-US" dirty="0"/>
          </a:p>
        </p:txBody>
      </p:sp>
      <p:sp>
        <p:nvSpPr>
          <p:cNvPr id="9" name="Content Placeholder 1">
            <a:extLst>
              <a:ext uri="{FF2B5EF4-FFF2-40B4-BE49-F238E27FC236}">
                <a16:creationId xmlns:a16="http://schemas.microsoft.com/office/drawing/2014/main" id="{704E82EB-A974-40EB-94D5-5E50B16A0DAB}"/>
              </a:ext>
            </a:extLst>
          </p:cNvPr>
          <p:cNvSpPr txBox="1">
            <a:spLocks/>
          </p:cNvSpPr>
          <p:nvPr/>
        </p:nvSpPr>
        <p:spPr bwMode="auto">
          <a:xfrm>
            <a:off x="381000" y="1524000"/>
            <a:ext cx="84074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fontAlgn="base">
              <a:spcBef>
                <a:spcPct val="20000"/>
              </a:spcBef>
              <a:spcAft>
                <a:spcPct val="0"/>
              </a:spcAft>
              <a:buChar char="»"/>
              <a:defRPr sz="3200">
                <a:solidFill>
                  <a:schemeClr val="tx1"/>
                </a:solidFill>
                <a:latin typeface="+mn-lt"/>
              </a:defRPr>
            </a:lvl6pPr>
            <a:lvl7pPr marL="2971800" indent="-228600" algn="l" rtl="0" fontAlgn="base">
              <a:spcBef>
                <a:spcPct val="20000"/>
              </a:spcBef>
              <a:spcAft>
                <a:spcPct val="0"/>
              </a:spcAft>
              <a:buChar char="»"/>
              <a:defRPr sz="3200">
                <a:solidFill>
                  <a:schemeClr val="tx1"/>
                </a:solidFill>
                <a:latin typeface="+mn-lt"/>
              </a:defRPr>
            </a:lvl7pPr>
            <a:lvl8pPr marL="3429000" indent="-228600" algn="l" rtl="0" fontAlgn="base">
              <a:spcBef>
                <a:spcPct val="20000"/>
              </a:spcBef>
              <a:spcAft>
                <a:spcPct val="0"/>
              </a:spcAft>
              <a:buChar char="»"/>
              <a:defRPr sz="3200">
                <a:solidFill>
                  <a:schemeClr val="tx1"/>
                </a:solidFill>
                <a:latin typeface="+mn-lt"/>
              </a:defRPr>
            </a:lvl8pPr>
            <a:lvl9pPr marL="3886200" indent="-228600" algn="l" rtl="0" fontAlgn="base">
              <a:spcBef>
                <a:spcPct val="20000"/>
              </a:spcBef>
              <a:spcAft>
                <a:spcPct val="0"/>
              </a:spcAft>
              <a:buChar char="»"/>
              <a:defRPr sz="3200">
                <a:solidFill>
                  <a:schemeClr val="tx1"/>
                </a:solidFill>
                <a:latin typeface="+mn-lt"/>
              </a:defRPr>
            </a:lvl9pPr>
          </a:lstStyle>
          <a:p>
            <a:pPr marL="0" indent="0">
              <a:buNone/>
            </a:pPr>
            <a:r>
              <a:rPr lang="en-US" sz="2000" kern="0" dirty="0"/>
              <a:t>The downloaded document is a Confirmation Statement. To navigate back to the Your Benefits Tile, just close the window.</a:t>
            </a:r>
            <a:endParaRPr lang="en-US" sz="1000" kern="0" dirty="0"/>
          </a:p>
          <a:p>
            <a:pPr marL="0" indent="0">
              <a:buFontTx/>
              <a:buNone/>
            </a:pPr>
            <a:endParaRPr lang="en-US" sz="1000" kern="0" dirty="0"/>
          </a:p>
          <a:p>
            <a:pPr marL="0" indent="0">
              <a:buFontTx/>
              <a:buNone/>
            </a:pPr>
            <a:endParaRPr lang="en-US" sz="2000" kern="0" dirty="0"/>
          </a:p>
          <a:p>
            <a:pPr marL="0" indent="0">
              <a:buFontTx/>
              <a:buNone/>
            </a:pPr>
            <a:endParaRPr lang="en-US" sz="2000" kern="0" dirty="0"/>
          </a:p>
          <a:p>
            <a:pPr marL="0" indent="0">
              <a:buFontTx/>
              <a:buNone/>
            </a:pPr>
            <a:endParaRPr lang="en-US" sz="2000" kern="0" dirty="0"/>
          </a:p>
          <a:p>
            <a:pPr marL="0" indent="0">
              <a:buFontTx/>
              <a:buNone/>
            </a:pPr>
            <a:endParaRPr lang="en-US" sz="2000" kern="0" dirty="0"/>
          </a:p>
          <a:p>
            <a:pPr marL="0" indent="0">
              <a:buFontTx/>
              <a:buNone/>
            </a:pPr>
            <a:endParaRPr lang="en-US" sz="2000" kern="0" dirty="0"/>
          </a:p>
          <a:p>
            <a:pPr marL="0" indent="0">
              <a:buNone/>
            </a:pPr>
            <a:endParaRPr lang="en-US" sz="2000" kern="0" dirty="0"/>
          </a:p>
          <a:p>
            <a:pPr marL="0" indent="0">
              <a:buFontTx/>
              <a:buNone/>
            </a:pPr>
            <a:endParaRPr lang="en-US" kern="0" dirty="0"/>
          </a:p>
        </p:txBody>
      </p:sp>
      <p:pic>
        <p:nvPicPr>
          <p:cNvPr id="5" name="Picture 4">
            <a:extLst>
              <a:ext uri="{FF2B5EF4-FFF2-40B4-BE49-F238E27FC236}">
                <a16:creationId xmlns:a16="http://schemas.microsoft.com/office/drawing/2014/main" id="{B74E8957-E976-A467-B469-37B7937A7738}"/>
              </a:ext>
            </a:extLst>
          </p:cNvPr>
          <p:cNvPicPr>
            <a:picLocks noChangeAspect="1"/>
          </p:cNvPicPr>
          <p:nvPr/>
        </p:nvPicPr>
        <p:blipFill>
          <a:blip r:embed="rId5"/>
          <a:stretch>
            <a:fillRect/>
          </a:stretch>
        </p:blipFill>
        <p:spPr>
          <a:xfrm>
            <a:off x="1143000" y="2172488"/>
            <a:ext cx="7236020" cy="4152112"/>
          </a:xfrm>
          <a:prstGeom prst="rect">
            <a:avLst/>
          </a:prstGeom>
        </p:spPr>
      </p:pic>
      <p:pic>
        <p:nvPicPr>
          <p:cNvPr id="2" name="Recorded Sound">
            <a:hlinkClick r:id="" action="ppaction://media"/>
            <a:extLst>
              <a:ext uri="{FF2B5EF4-FFF2-40B4-BE49-F238E27FC236}">
                <a16:creationId xmlns:a16="http://schemas.microsoft.com/office/drawing/2014/main" id="{E2E0B7F3-0AEB-3431-C81F-917190912C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331543233"/>
      </p:ext>
    </p:extLst>
  </p:cSld>
  <p:clrMapOvr>
    <a:masterClrMapping/>
  </p:clrMapOvr>
  <mc:AlternateContent xmlns:mc="http://schemas.openxmlformats.org/markup-compatibility/2006" xmlns:p14="http://schemas.microsoft.com/office/powerpoint/2010/main">
    <mc:Choice Requires="p14">
      <p:transition spd="slow" p14:dur="2000" advTm="28200"/>
    </mc:Choice>
    <mc:Fallback xmlns="">
      <p:transition spd="slow" advTm="28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228600" y="1498600"/>
            <a:ext cx="8686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fontAlgn="base">
              <a:spcBef>
                <a:spcPct val="20000"/>
              </a:spcBef>
              <a:spcAft>
                <a:spcPct val="0"/>
              </a:spcAft>
              <a:buChar char="»"/>
              <a:defRPr sz="3200">
                <a:solidFill>
                  <a:schemeClr val="tx1"/>
                </a:solidFill>
                <a:latin typeface="+mn-lt"/>
              </a:defRPr>
            </a:lvl6pPr>
            <a:lvl7pPr marL="2971800" indent="-228600" algn="l" rtl="0" fontAlgn="base">
              <a:spcBef>
                <a:spcPct val="20000"/>
              </a:spcBef>
              <a:spcAft>
                <a:spcPct val="0"/>
              </a:spcAft>
              <a:buChar char="»"/>
              <a:defRPr sz="3200">
                <a:solidFill>
                  <a:schemeClr val="tx1"/>
                </a:solidFill>
                <a:latin typeface="+mn-lt"/>
              </a:defRPr>
            </a:lvl7pPr>
            <a:lvl8pPr marL="3429000" indent="-228600" algn="l" rtl="0" fontAlgn="base">
              <a:spcBef>
                <a:spcPct val="20000"/>
              </a:spcBef>
              <a:spcAft>
                <a:spcPct val="0"/>
              </a:spcAft>
              <a:buChar char="»"/>
              <a:defRPr sz="3200">
                <a:solidFill>
                  <a:schemeClr val="tx1"/>
                </a:solidFill>
                <a:latin typeface="+mn-lt"/>
              </a:defRPr>
            </a:lvl8pPr>
            <a:lvl9pPr marL="3886200" indent="-228600" algn="l" rtl="0" fontAlgn="base">
              <a:spcBef>
                <a:spcPct val="20000"/>
              </a:spcBef>
              <a:spcAft>
                <a:spcPct val="0"/>
              </a:spcAft>
              <a:buChar char="»"/>
              <a:defRPr sz="3200">
                <a:solidFill>
                  <a:schemeClr val="tx1"/>
                </a:solidFill>
                <a:latin typeface="+mn-lt"/>
              </a:defRPr>
            </a:lvl9pPr>
          </a:lstStyle>
          <a:p>
            <a:pPr marL="0" indent="0">
              <a:buNone/>
            </a:pPr>
            <a:endParaRPr lang="en-US" sz="2000" b="1" u="sng" kern="0" dirty="0">
              <a:solidFill>
                <a:schemeClr val="accent3">
                  <a:lumMod val="50000"/>
                </a:schemeClr>
              </a:solidFill>
            </a:endParaRPr>
          </a:p>
        </p:txBody>
      </p:sp>
      <p:sp>
        <p:nvSpPr>
          <p:cNvPr id="5" name="Rectangle 4">
            <a:extLst>
              <a:ext uri="{FF2B5EF4-FFF2-40B4-BE49-F238E27FC236}">
                <a16:creationId xmlns:a16="http://schemas.microsoft.com/office/drawing/2014/main" id="{A59DDB72-3651-45C5-98BD-BAC31C28D117}"/>
              </a:ext>
            </a:extLst>
          </p:cNvPr>
          <p:cNvSpPr/>
          <p:nvPr/>
        </p:nvSpPr>
        <p:spPr>
          <a:xfrm>
            <a:off x="210599" y="210979"/>
            <a:ext cx="8596368" cy="707886"/>
          </a:xfrm>
          <a:prstGeom prst="rect">
            <a:avLst/>
          </a:prstGeom>
        </p:spPr>
        <p:txBody>
          <a:bodyPr wrap="square">
            <a:spAutoFit/>
          </a:bodyPr>
          <a:lstStyle/>
          <a:p>
            <a:pPr marL="0" indent="0" algn="ctr">
              <a:buFontTx/>
              <a:buNone/>
            </a:pPr>
            <a:r>
              <a:rPr lang="en-US" altLang="en-US" sz="4000" b="1" dirty="0">
                <a:solidFill>
                  <a:schemeClr val="bg1"/>
                </a:solidFill>
              </a:rPr>
              <a:t>Manage Information</a:t>
            </a:r>
          </a:p>
        </p:txBody>
      </p:sp>
      <p:pic>
        <p:nvPicPr>
          <p:cNvPr id="6" name="Picture 5">
            <a:extLst>
              <a:ext uri="{FF2B5EF4-FFF2-40B4-BE49-F238E27FC236}">
                <a16:creationId xmlns:a16="http://schemas.microsoft.com/office/drawing/2014/main" id="{6A3311E0-499F-4061-802D-4BC199D5DD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6414" y="1803400"/>
            <a:ext cx="4124738" cy="3301857"/>
          </a:xfrm>
          <a:prstGeom prst="rect">
            <a:avLst/>
          </a:prstGeom>
        </p:spPr>
      </p:pic>
      <p:pic>
        <p:nvPicPr>
          <p:cNvPr id="2" name="Recorded Sound">
            <a:hlinkClick r:id="" action="ppaction://media"/>
            <a:extLst>
              <a:ext uri="{FF2B5EF4-FFF2-40B4-BE49-F238E27FC236}">
                <a16:creationId xmlns:a16="http://schemas.microsoft.com/office/drawing/2014/main" id="{AB4CE58B-FD62-E5E5-D111-59FC466791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630441367"/>
      </p:ext>
    </p:extLst>
  </p:cSld>
  <p:clrMapOvr>
    <a:masterClrMapping/>
  </p:clrMapOvr>
  <mc:AlternateContent xmlns:mc="http://schemas.openxmlformats.org/markup-compatibility/2006" xmlns:p14="http://schemas.microsoft.com/office/powerpoint/2010/main">
    <mc:Choice Requires="p14">
      <p:transition spd="slow" p14:dur="2000" advTm="10598"/>
    </mc:Choice>
    <mc:Fallback xmlns="">
      <p:transition spd="slow" advTm="10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p:cNvSpPr>
            <a:spLocks noGrp="1" noChangeArrowheads="1"/>
          </p:cNvSpPr>
          <p:nvPr>
            <p:ph type="title"/>
          </p:nvPr>
        </p:nvSpPr>
        <p:spPr>
          <a:xfrm>
            <a:off x="0" y="152400"/>
            <a:ext cx="9144000" cy="990600"/>
          </a:xfrm>
        </p:spPr>
        <p:txBody>
          <a:bodyPr/>
          <a:lstStyle/>
          <a:p>
            <a:pPr algn="ctr"/>
            <a:r>
              <a:rPr lang="en-US" altLang="en-US" dirty="0"/>
              <a:t>Manage Information</a:t>
            </a:r>
          </a:p>
        </p:txBody>
      </p:sp>
      <p:sp>
        <p:nvSpPr>
          <p:cNvPr id="2" name="Content Placeholder 1">
            <a:extLst>
              <a:ext uri="{FF2B5EF4-FFF2-40B4-BE49-F238E27FC236}">
                <a16:creationId xmlns:a16="http://schemas.microsoft.com/office/drawing/2014/main" id="{6685F7ED-73AD-45B3-828B-CDB01EA897B8}"/>
              </a:ext>
            </a:extLst>
          </p:cNvPr>
          <p:cNvSpPr>
            <a:spLocks noGrp="1"/>
          </p:cNvSpPr>
          <p:nvPr>
            <p:ph idx="1"/>
          </p:nvPr>
        </p:nvSpPr>
        <p:spPr>
          <a:xfrm>
            <a:off x="228600" y="1524000"/>
            <a:ext cx="8534400" cy="4495800"/>
          </a:xfrm>
        </p:spPr>
        <p:txBody>
          <a:bodyPr/>
          <a:lstStyle/>
          <a:p>
            <a:pPr marL="0" indent="0">
              <a:buNone/>
            </a:pPr>
            <a:r>
              <a:rPr lang="en-US" sz="2000" dirty="0"/>
              <a:t>It is critical for Retirees to ensure SHBP has their updated contact information Upon Retirement and After Retirement. </a:t>
            </a:r>
          </a:p>
          <a:p>
            <a:pPr marL="0" indent="0">
              <a:buNone/>
            </a:pPr>
            <a:r>
              <a:rPr lang="en-US" sz="2000" b="1" dirty="0"/>
              <a:t>Upon Retirement: </a:t>
            </a:r>
            <a:r>
              <a:rPr lang="en-US" sz="2000" dirty="0"/>
              <a:t>Retirees must update their phone number, home address and email</a:t>
            </a:r>
          </a:p>
          <a:p>
            <a:pPr marL="0" indent="0">
              <a:buNone/>
            </a:pPr>
            <a:r>
              <a:rPr lang="en-US" sz="2000" dirty="0"/>
              <a:t>address in the SHBP Enrollment Portal.</a:t>
            </a:r>
          </a:p>
          <a:p>
            <a:pPr lvl="1" indent="-342900">
              <a:buFont typeface="Arial" panose="020B0604020202020204" pitchFamily="34" charset="0"/>
              <a:buChar char="•"/>
            </a:pPr>
            <a:r>
              <a:rPr lang="en-US" sz="2000" dirty="0"/>
              <a:t>You should change your work email address to a personal or other email address so you can receive SHBP email notifications.</a:t>
            </a:r>
          </a:p>
          <a:p>
            <a:pPr lvl="1" indent="-342900">
              <a:buFont typeface="Arial" panose="020B0604020202020204" pitchFamily="34" charset="0"/>
              <a:buChar char="•"/>
            </a:pPr>
            <a:r>
              <a:rPr lang="en-US" sz="2000" dirty="0"/>
              <a:t>You should also update your phone number and home address (i.e., physical address) so you can receive important notifications (e.g., annual Retiree Option Change Period materials such as the SHBP Retiree Decision Guide).</a:t>
            </a:r>
          </a:p>
          <a:p>
            <a:pPr marL="0" indent="0">
              <a:buNone/>
            </a:pPr>
            <a:r>
              <a:rPr lang="en-US" sz="2000" dirty="0"/>
              <a:t>Failure to update your contact information may cause you to miss lapse letters, invoices,</a:t>
            </a:r>
          </a:p>
          <a:p>
            <a:pPr marL="0" indent="0">
              <a:buNone/>
            </a:pPr>
            <a:r>
              <a:rPr lang="en-US" sz="2000" dirty="0"/>
              <a:t>Retiree Decision Guides, Pre-65 Medicare Reminder Letters, and much more.</a:t>
            </a:r>
          </a:p>
        </p:txBody>
      </p:sp>
      <p:sp>
        <p:nvSpPr>
          <p:cNvPr id="7" name="TextBox 6">
            <a:extLst>
              <a:ext uri="{FF2B5EF4-FFF2-40B4-BE49-F238E27FC236}">
                <a16:creationId xmlns:a16="http://schemas.microsoft.com/office/drawing/2014/main" id="{51373A6A-455D-40CA-A99C-E0356C453CE4}"/>
              </a:ext>
            </a:extLst>
          </p:cNvPr>
          <p:cNvSpPr txBox="1"/>
          <p:nvPr/>
        </p:nvSpPr>
        <p:spPr>
          <a:xfrm>
            <a:off x="4120243" y="2971800"/>
            <a:ext cx="914400" cy="914400"/>
          </a:xfrm>
          <a:prstGeom prst="rect">
            <a:avLst/>
          </a:prstGeom>
          <a:noFill/>
        </p:spPr>
        <p:txBody>
          <a:bodyPr wrap="square" rtlCol="0">
            <a:spAutoFit/>
          </a:bodyPr>
          <a:lstStyle/>
          <a:p>
            <a:endParaRPr lang="en-US" dirty="0"/>
          </a:p>
        </p:txBody>
      </p:sp>
      <p:pic>
        <p:nvPicPr>
          <p:cNvPr id="3" name="Recorded Sound">
            <a:hlinkClick r:id="" action="ppaction://media"/>
            <a:extLst>
              <a:ext uri="{FF2B5EF4-FFF2-40B4-BE49-F238E27FC236}">
                <a16:creationId xmlns:a16="http://schemas.microsoft.com/office/drawing/2014/main" id="{6CF1671E-5ADB-C485-489C-28C39FED28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3944158965"/>
      </p:ext>
    </p:extLst>
  </p:cSld>
  <p:clrMapOvr>
    <a:masterClrMapping/>
  </p:clrMapOvr>
  <mc:AlternateContent xmlns:mc="http://schemas.openxmlformats.org/markup-compatibility/2006" xmlns:p14="http://schemas.microsoft.com/office/powerpoint/2010/main">
    <mc:Choice Requires="p14">
      <p:transition spd="slow" p14:dur="2000" advTm="49382"/>
    </mc:Choice>
    <mc:Fallback xmlns="">
      <p:transition spd="slow" advTm="49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3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p:cNvSpPr>
            <a:spLocks noGrp="1" noChangeArrowheads="1"/>
          </p:cNvSpPr>
          <p:nvPr>
            <p:ph type="title"/>
          </p:nvPr>
        </p:nvSpPr>
        <p:spPr>
          <a:xfrm>
            <a:off x="0" y="152400"/>
            <a:ext cx="9144000" cy="990600"/>
          </a:xfrm>
        </p:spPr>
        <p:txBody>
          <a:bodyPr/>
          <a:lstStyle/>
          <a:p>
            <a:pPr algn="ctr"/>
            <a:r>
              <a:rPr lang="en-US" altLang="en-US" dirty="0"/>
              <a:t>Manage Information</a:t>
            </a:r>
          </a:p>
        </p:txBody>
      </p:sp>
      <p:sp>
        <p:nvSpPr>
          <p:cNvPr id="2" name="Content Placeholder 1">
            <a:extLst>
              <a:ext uri="{FF2B5EF4-FFF2-40B4-BE49-F238E27FC236}">
                <a16:creationId xmlns:a16="http://schemas.microsoft.com/office/drawing/2014/main" id="{6685F7ED-73AD-45B3-828B-CDB01EA897B8}"/>
              </a:ext>
            </a:extLst>
          </p:cNvPr>
          <p:cNvSpPr>
            <a:spLocks noGrp="1"/>
          </p:cNvSpPr>
          <p:nvPr>
            <p:ph idx="1"/>
          </p:nvPr>
        </p:nvSpPr>
        <p:spPr>
          <a:xfrm>
            <a:off x="216159" y="1443817"/>
            <a:ext cx="8534400" cy="533400"/>
          </a:xfrm>
        </p:spPr>
        <p:txBody>
          <a:bodyPr/>
          <a:lstStyle/>
          <a:p>
            <a:pPr marL="0" indent="0">
              <a:buNone/>
            </a:pPr>
            <a:r>
              <a:rPr lang="en-US" sz="2000" b="1" dirty="0"/>
              <a:t>After Retirement: </a:t>
            </a:r>
            <a:r>
              <a:rPr lang="en-US" sz="2000" dirty="0"/>
              <a:t>Retirees must continue to update their phone number, home address</a:t>
            </a:r>
          </a:p>
          <a:p>
            <a:pPr marL="0" indent="0">
              <a:buNone/>
            </a:pPr>
            <a:r>
              <a:rPr lang="en-US" sz="2000" dirty="0"/>
              <a:t>and email address in the SHBP Enrollment Portal to ensure we remain in contact with you throughout your retirement. The </a:t>
            </a:r>
            <a:r>
              <a:rPr lang="en-US" sz="2000" b="1" dirty="0"/>
              <a:t>Manage Information </a:t>
            </a:r>
            <a:r>
              <a:rPr lang="en-US" sz="2000" dirty="0"/>
              <a:t>Tile allows you to view and update your personal information and provide Medicare Part B information to SHBP 24 hours a day/7 days a week. </a:t>
            </a:r>
            <a:endParaRPr lang="en-US" b="1" dirty="0"/>
          </a:p>
        </p:txBody>
      </p:sp>
      <p:sp>
        <p:nvSpPr>
          <p:cNvPr id="7" name="TextBox 6">
            <a:extLst>
              <a:ext uri="{FF2B5EF4-FFF2-40B4-BE49-F238E27FC236}">
                <a16:creationId xmlns:a16="http://schemas.microsoft.com/office/drawing/2014/main" id="{51373A6A-455D-40CA-A99C-E0356C453CE4}"/>
              </a:ext>
            </a:extLst>
          </p:cNvPr>
          <p:cNvSpPr txBox="1"/>
          <p:nvPr/>
        </p:nvSpPr>
        <p:spPr>
          <a:xfrm>
            <a:off x="4120243" y="2971800"/>
            <a:ext cx="914400" cy="914400"/>
          </a:xfrm>
          <a:prstGeom prst="rect">
            <a:avLst/>
          </a:prstGeom>
          <a:noFill/>
        </p:spPr>
        <p:txBody>
          <a:bodyPr wrap="square" rtlCol="0">
            <a:spAutoFit/>
          </a:bodyPr>
          <a:lstStyle/>
          <a:p>
            <a:endParaRPr lang="en-US" dirty="0"/>
          </a:p>
        </p:txBody>
      </p:sp>
      <p:pic>
        <p:nvPicPr>
          <p:cNvPr id="6" name="Picture 5">
            <a:extLst>
              <a:ext uri="{FF2B5EF4-FFF2-40B4-BE49-F238E27FC236}">
                <a16:creationId xmlns:a16="http://schemas.microsoft.com/office/drawing/2014/main" id="{90C67B2E-A7C3-1C71-82F5-8EE40148CEF8}"/>
              </a:ext>
            </a:extLst>
          </p:cNvPr>
          <p:cNvPicPr>
            <a:picLocks noChangeAspect="1"/>
          </p:cNvPicPr>
          <p:nvPr/>
        </p:nvPicPr>
        <p:blipFill>
          <a:blip r:embed="rId5"/>
          <a:stretch>
            <a:fillRect/>
          </a:stretch>
        </p:blipFill>
        <p:spPr>
          <a:xfrm>
            <a:off x="723900" y="3051810"/>
            <a:ext cx="7950458" cy="3291203"/>
          </a:xfrm>
          <a:prstGeom prst="rect">
            <a:avLst/>
          </a:prstGeom>
        </p:spPr>
      </p:pic>
      <p:pic>
        <p:nvPicPr>
          <p:cNvPr id="3" name="Recorded Sound">
            <a:hlinkClick r:id="" action="ppaction://media"/>
            <a:extLst>
              <a:ext uri="{FF2B5EF4-FFF2-40B4-BE49-F238E27FC236}">
                <a16:creationId xmlns:a16="http://schemas.microsoft.com/office/drawing/2014/main" id="{136305F0-E46B-A3BF-A360-C90E30B387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210581145"/>
      </p:ext>
    </p:extLst>
  </p:cSld>
  <p:clrMapOvr>
    <a:masterClrMapping/>
  </p:clrMapOvr>
  <mc:AlternateContent xmlns:mc="http://schemas.openxmlformats.org/markup-compatibility/2006" xmlns:p14="http://schemas.microsoft.com/office/powerpoint/2010/main">
    <mc:Choice Requires="p14">
      <p:transition spd="slow" p14:dur="2000" advTm="22884"/>
    </mc:Choice>
    <mc:Fallback xmlns="">
      <p:transition spd="slow" advTm="22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p:cNvSpPr>
            <a:spLocks noGrp="1" noChangeArrowheads="1"/>
          </p:cNvSpPr>
          <p:nvPr>
            <p:ph type="title"/>
          </p:nvPr>
        </p:nvSpPr>
        <p:spPr>
          <a:xfrm>
            <a:off x="0" y="152400"/>
            <a:ext cx="9144000" cy="990600"/>
          </a:xfrm>
        </p:spPr>
        <p:txBody>
          <a:bodyPr/>
          <a:lstStyle/>
          <a:p>
            <a:pPr algn="ctr"/>
            <a:r>
              <a:rPr lang="en-US" altLang="en-US" dirty="0"/>
              <a:t>Manage Information</a:t>
            </a:r>
          </a:p>
        </p:txBody>
      </p:sp>
      <p:sp>
        <p:nvSpPr>
          <p:cNvPr id="7" name="TextBox 6">
            <a:extLst>
              <a:ext uri="{FF2B5EF4-FFF2-40B4-BE49-F238E27FC236}">
                <a16:creationId xmlns:a16="http://schemas.microsoft.com/office/drawing/2014/main" id="{51373A6A-455D-40CA-A99C-E0356C453CE4}"/>
              </a:ext>
            </a:extLst>
          </p:cNvPr>
          <p:cNvSpPr txBox="1"/>
          <p:nvPr/>
        </p:nvSpPr>
        <p:spPr>
          <a:xfrm>
            <a:off x="4120243" y="2971800"/>
            <a:ext cx="914400" cy="914400"/>
          </a:xfrm>
          <a:prstGeom prst="rect">
            <a:avLst/>
          </a:prstGeom>
          <a:noFill/>
        </p:spPr>
        <p:txBody>
          <a:bodyPr wrap="square" rtlCol="0">
            <a:spAutoFit/>
          </a:bodyPr>
          <a:lstStyle/>
          <a:p>
            <a:endParaRPr lang="en-US" dirty="0"/>
          </a:p>
        </p:txBody>
      </p:sp>
      <p:sp>
        <p:nvSpPr>
          <p:cNvPr id="8" name="Content Placeholder 1">
            <a:extLst>
              <a:ext uri="{FF2B5EF4-FFF2-40B4-BE49-F238E27FC236}">
                <a16:creationId xmlns:a16="http://schemas.microsoft.com/office/drawing/2014/main" id="{F4C287C2-FFA9-4735-B31F-9D8D1D8345CC}"/>
              </a:ext>
            </a:extLst>
          </p:cNvPr>
          <p:cNvSpPr>
            <a:spLocks noGrp="1"/>
          </p:cNvSpPr>
          <p:nvPr>
            <p:ph idx="1"/>
          </p:nvPr>
        </p:nvSpPr>
        <p:spPr>
          <a:xfrm>
            <a:off x="304799" y="4701309"/>
            <a:ext cx="8534400" cy="990600"/>
          </a:xfrm>
        </p:spPr>
        <p:txBody>
          <a:bodyPr/>
          <a:lstStyle/>
          <a:p>
            <a:pPr marL="0" indent="0">
              <a:buNone/>
            </a:pPr>
            <a:r>
              <a:rPr lang="en-US" sz="2000" dirty="0"/>
              <a:t>Once you’ve selected the </a:t>
            </a:r>
            <a:r>
              <a:rPr lang="en-US" sz="2000" b="1" dirty="0"/>
              <a:t>Manage Info </a:t>
            </a:r>
            <a:r>
              <a:rPr lang="en-US" sz="2000" dirty="0"/>
              <a:t>button,</a:t>
            </a:r>
            <a:r>
              <a:rPr lang="en-US" sz="2000" b="1" dirty="0"/>
              <a:t> </a:t>
            </a:r>
            <a:r>
              <a:rPr lang="en-US" sz="2000" dirty="0"/>
              <a:t>a</a:t>
            </a:r>
            <a:r>
              <a:rPr lang="en-US" sz="2000" b="1" dirty="0"/>
              <a:t> </a:t>
            </a:r>
            <a:r>
              <a:rPr lang="en-US" sz="2000" dirty="0"/>
              <a:t>page similar to this one will appear. Your name and the names of any of your dependents covered by SHBP will also appear on this page. </a:t>
            </a:r>
          </a:p>
          <a:p>
            <a:pPr marL="0" indent="0">
              <a:buNone/>
            </a:pPr>
            <a:r>
              <a:rPr lang="en-US" sz="2000" dirty="0"/>
              <a:t>Select </a:t>
            </a:r>
            <a:r>
              <a:rPr lang="en-US" sz="2000" b="1" dirty="0"/>
              <a:t>Edit</a:t>
            </a:r>
            <a:r>
              <a:rPr lang="en-US" sz="2000" dirty="0"/>
              <a:t> within the individual’s name tile that you wish to review and update. </a:t>
            </a:r>
            <a:endParaRPr lang="en-US" b="1" dirty="0"/>
          </a:p>
        </p:txBody>
      </p:sp>
      <p:pic>
        <p:nvPicPr>
          <p:cNvPr id="9" name="Picture 8">
            <a:extLst>
              <a:ext uri="{FF2B5EF4-FFF2-40B4-BE49-F238E27FC236}">
                <a16:creationId xmlns:a16="http://schemas.microsoft.com/office/drawing/2014/main" id="{048A75B3-3AC9-C1B7-1233-F3353B80A26E}"/>
              </a:ext>
            </a:extLst>
          </p:cNvPr>
          <p:cNvPicPr>
            <a:picLocks noChangeAspect="1"/>
          </p:cNvPicPr>
          <p:nvPr/>
        </p:nvPicPr>
        <p:blipFill>
          <a:blip r:embed="rId5"/>
          <a:stretch>
            <a:fillRect/>
          </a:stretch>
        </p:blipFill>
        <p:spPr>
          <a:xfrm>
            <a:off x="1415887" y="1958109"/>
            <a:ext cx="6312224" cy="2335645"/>
          </a:xfrm>
          <a:prstGeom prst="rect">
            <a:avLst/>
          </a:prstGeom>
        </p:spPr>
      </p:pic>
      <p:pic>
        <p:nvPicPr>
          <p:cNvPr id="2" name="Recorded Sound">
            <a:hlinkClick r:id="" action="ppaction://media"/>
            <a:extLst>
              <a:ext uri="{FF2B5EF4-FFF2-40B4-BE49-F238E27FC236}">
                <a16:creationId xmlns:a16="http://schemas.microsoft.com/office/drawing/2014/main" id="{0A2462CF-986C-CC4E-6DAD-8DE5396776D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4032596875"/>
      </p:ext>
    </p:extLst>
  </p:cSld>
  <p:clrMapOvr>
    <a:masterClrMapping/>
  </p:clrMapOvr>
  <mc:AlternateContent xmlns:mc="http://schemas.openxmlformats.org/markup-compatibility/2006" xmlns:p14="http://schemas.microsoft.com/office/powerpoint/2010/main">
    <mc:Choice Requires="p14">
      <p:transition spd="slow" p14:dur="2000" advTm="26155"/>
    </mc:Choice>
    <mc:Fallback xmlns="">
      <p:transition spd="slow" advTm="26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noChangeArrowheads="1"/>
          </p:cNvSpPr>
          <p:nvPr>
            <p:ph type="title"/>
          </p:nvPr>
        </p:nvSpPr>
        <p:spPr>
          <a:xfrm>
            <a:off x="0" y="0"/>
            <a:ext cx="9144000" cy="1219200"/>
          </a:xfrm>
        </p:spPr>
        <p:txBody>
          <a:bodyPr/>
          <a:lstStyle/>
          <a:p>
            <a:pPr algn="ctr"/>
            <a:r>
              <a:rPr lang="en-US" altLang="en-US" dirty="0"/>
              <a:t>Agenda</a:t>
            </a:r>
            <a:endParaRPr lang="en-US" altLang="en-US" sz="3200" dirty="0"/>
          </a:p>
        </p:txBody>
      </p:sp>
      <p:sp>
        <p:nvSpPr>
          <p:cNvPr id="6147" name="Content Placeholder 2"/>
          <p:cNvSpPr>
            <a:spLocks noGrp="1" noChangeArrowheads="1"/>
          </p:cNvSpPr>
          <p:nvPr>
            <p:ph idx="1"/>
          </p:nvPr>
        </p:nvSpPr>
        <p:spPr>
          <a:xfrm>
            <a:off x="457200" y="1371600"/>
            <a:ext cx="8229600" cy="4724400"/>
          </a:xfrm>
        </p:spPr>
        <p:txBody>
          <a:bodyPr/>
          <a:lstStyle/>
          <a:p>
            <a:pPr marL="0" indent="0">
              <a:buNone/>
            </a:pPr>
            <a:r>
              <a:rPr lang="en-US" altLang="en-US" sz="2000" b="1" dirty="0"/>
              <a:t>Important Information for the 2023 Retiree Option Change Period</a:t>
            </a:r>
          </a:p>
          <a:p>
            <a:pPr marL="0" indent="0">
              <a:buNone/>
            </a:pPr>
            <a:endParaRPr lang="en-US" altLang="en-US" sz="2000" b="1" dirty="0"/>
          </a:p>
          <a:p>
            <a:pPr marL="0" indent="0">
              <a:buNone/>
            </a:pPr>
            <a:r>
              <a:rPr lang="en-US" altLang="en-US" sz="2000" b="1" dirty="0"/>
              <a:t>Registration &amp; Log In</a:t>
            </a:r>
          </a:p>
          <a:p>
            <a:pPr marL="0" indent="0">
              <a:buNone/>
            </a:pPr>
            <a:endParaRPr lang="en-US" altLang="en-US" sz="2000" b="1" dirty="0"/>
          </a:p>
          <a:p>
            <a:pPr marL="0" indent="0">
              <a:buNone/>
            </a:pPr>
            <a:r>
              <a:rPr lang="en-US" altLang="en-US" sz="2000" b="1" dirty="0"/>
              <a:t>Your Benefits Dashboard</a:t>
            </a:r>
          </a:p>
          <a:p>
            <a:pPr marL="0" indent="0">
              <a:buNone/>
            </a:pPr>
            <a:endParaRPr lang="en-US" altLang="en-US" sz="2000" b="1" dirty="0"/>
          </a:p>
          <a:p>
            <a:pPr marL="0" indent="0">
              <a:buNone/>
            </a:pPr>
            <a:r>
              <a:rPr lang="en-US" altLang="en-US" sz="2000" b="1" dirty="0"/>
              <a:t>Making Your ROCP Election</a:t>
            </a:r>
          </a:p>
          <a:p>
            <a:pPr marL="0" indent="0">
              <a:buNone/>
            </a:pPr>
            <a:endParaRPr lang="en-US" altLang="en-US" sz="2000" b="1" dirty="0"/>
          </a:p>
          <a:p>
            <a:pPr marL="0" indent="0">
              <a:buNone/>
            </a:pPr>
            <a:r>
              <a:rPr lang="en-US" altLang="en-US" sz="2000" b="1" dirty="0"/>
              <a:t>Viewing Your Benefits</a:t>
            </a:r>
          </a:p>
          <a:p>
            <a:pPr marL="0" indent="0">
              <a:buNone/>
            </a:pPr>
            <a:endParaRPr lang="en-US" altLang="en-US" sz="2000" b="1" dirty="0"/>
          </a:p>
          <a:p>
            <a:pPr marL="0" indent="0">
              <a:buNone/>
            </a:pPr>
            <a:r>
              <a:rPr lang="en-US" altLang="en-US" sz="2000" b="1" dirty="0"/>
              <a:t>Manage Information</a:t>
            </a:r>
          </a:p>
          <a:p>
            <a:pPr marL="0" indent="0">
              <a:buNone/>
            </a:pPr>
            <a:endParaRPr lang="en-US" altLang="en-US" sz="2000" b="1" dirty="0"/>
          </a:p>
          <a:p>
            <a:pPr marL="0" indent="0">
              <a:buNone/>
            </a:pPr>
            <a:r>
              <a:rPr lang="en-US" altLang="en-US" sz="2000" b="1" dirty="0"/>
              <a:t>Need Help?</a:t>
            </a:r>
          </a:p>
        </p:txBody>
      </p:sp>
      <p:pic>
        <p:nvPicPr>
          <p:cNvPr id="17" name="Recorded Sound">
            <a:hlinkClick r:id="" action="ppaction://media"/>
            <a:extLst>
              <a:ext uri="{FF2B5EF4-FFF2-40B4-BE49-F238E27FC236}">
                <a16:creationId xmlns:a16="http://schemas.microsoft.com/office/drawing/2014/main" id="{C53C56C0-8D8C-2557-D0ED-D92DE5DF7E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4863"/>
    </mc:Choice>
    <mc:Fallback xmlns="">
      <p:transition spd="slow" advTm="64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863"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p:cNvSpPr>
            <a:spLocks noGrp="1" noChangeArrowheads="1"/>
          </p:cNvSpPr>
          <p:nvPr>
            <p:ph type="title"/>
          </p:nvPr>
        </p:nvSpPr>
        <p:spPr>
          <a:xfrm>
            <a:off x="0" y="152400"/>
            <a:ext cx="9144000" cy="990600"/>
          </a:xfrm>
        </p:spPr>
        <p:txBody>
          <a:bodyPr/>
          <a:lstStyle/>
          <a:p>
            <a:pPr algn="ctr"/>
            <a:r>
              <a:rPr lang="en-US" altLang="en-US" dirty="0"/>
              <a:t>Manage Information</a:t>
            </a:r>
          </a:p>
        </p:txBody>
      </p:sp>
      <p:sp>
        <p:nvSpPr>
          <p:cNvPr id="7" name="TextBox 6">
            <a:extLst>
              <a:ext uri="{FF2B5EF4-FFF2-40B4-BE49-F238E27FC236}">
                <a16:creationId xmlns:a16="http://schemas.microsoft.com/office/drawing/2014/main" id="{51373A6A-455D-40CA-A99C-E0356C453CE4}"/>
              </a:ext>
            </a:extLst>
          </p:cNvPr>
          <p:cNvSpPr txBox="1"/>
          <p:nvPr/>
        </p:nvSpPr>
        <p:spPr>
          <a:xfrm>
            <a:off x="4120243" y="2971800"/>
            <a:ext cx="914400" cy="914400"/>
          </a:xfrm>
          <a:prstGeom prst="rect">
            <a:avLst/>
          </a:prstGeom>
          <a:noFill/>
        </p:spPr>
        <p:txBody>
          <a:bodyPr wrap="square" rtlCol="0">
            <a:spAutoFit/>
          </a:bodyPr>
          <a:lstStyle/>
          <a:p>
            <a:endParaRPr lang="en-US" dirty="0"/>
          </a:p>
        </p:txBody>
      </p:sp>
      <p:sp>
        <p:nvSpPr>
          <p:cNvPr id="3" name="Rectangle 2">
            <a:extLst>
              <a:ext uri="{FF2B5EF4-FFF2-40B4-BE49-F238E27FC236}">
                <a16:creationId xmlns:a16="http://schemas.microsoft.com/office/drawing/2014/main" id="{94AE7412-B7D5-42E2-88DA-477DD0F17D7A}"/>
              </a:ext>
            </a:extLst>
          </p:cNvPr>
          <p:cNvSpPr/>
          <p:nvPr/>
        </p:nvSpPr>
        <p:spPr>
          <a:xfrm>
            <a:off x="5523956" y="2039540"/>
            <a:ext cx="3201316" cy="3416320"/>
          </a:xfrm>
          <a:prstGeom prst="rect">
            <a:avLst/>
          </a:prstGeom>
        </p:spPr>
        <p:txBody>
          <a:bodyPr wrap="square">
            <a:spAutoFit/>
          </a:bodyPr>
          <a:lstStyle/>
          <a:p>
            <a:pPr marL="0" indent="0">
              <a:buNone/>
            </a:pPr>
            <a:r>
              <a:rPr lang="en-US" dirty="0"/>
              <a:t>To update information, select </a:t>
            </a:r>
            <a:r>
              <a:rPr lang="en-US" b="1" dirty="0"/>
              <a:t>Edit </a:t>
            </a:r>
            <a:r>
              <a:rPr lang="en-US" dirty="0"/>
              <a:t>found at the bottom of the page to edit your information or provide additional information to SHBP, e.g., Medicare Part B information. If you don’t have any changes to your information, select </a:t>
            </a:r>
            <a:r>
              <a:rPr lang="en-US" b="1" dirty="0"/>
              <a:t>Close</a:t>
            </a:r>
            <a:r>
              <a:rPr lang="en-US" dirty="0"/>
              <a:t> in lower right of the page to  navigate to the previous page. </a:t>
            </a:r>
          </a:p>
        </p:txBody>
      </p:sp>
      <p:pic>
        <p:nvPicPr>
          <p:cNvPr id="5" name="Picture 4">
            <a:extLst>
              <a:ext uri="{FF2B5EF4-FFF2-40B4-BE49-F238E27FC236}">
                <a16:creationId xmlns:a16="http://schemas.microsoft.com/office/drawing/2014/main" id="{AEDDF97F-1AEE-1CCB-8DE8-18CE753B50C9}"/>
              </a:ext>
            </a:extLst>
          </p:cNvPr>
          <p:cNvPicPr>
            <a:picLocks noChangeAspect="1"/>
          </p:cNvPicPr>
          <p:nvPr/>
        </p:nvPicPr>
        <p:blipFill>
          <a:blip r:embed="rId5"/>
          <a:stretch>
            <a:fillRect/>
          </a:stretch>
        </p:blipFill>
        <p:spPr>
          <a:xfrm>
            <a:off x="554900" y="1504079"/>
            <a:ext cx="4724400" cy="4764241"/>
          </a:xfrm>
          <a:prstGeom prst="rect">
            <a:avLst/>
          </a:prstGeom>
        </p:spPr>
      </p:pic>
      <p:pic>
        <p:nvPicPr>
          <p:cNvPr id="4" name="Recorded Sound">
            <a:hlinkClick r:id="" action="ppaction://media"/>
            <a:extLst>
              <a:ext uri="{FF2B5EF4-FFF2-40B4-BE49-F238E27FC236}">
                <a16:creationId xmlns:a16="http://schemas.microsoft.com/office/drawing/2014/main" id="{6EBEEEFA-C97E-8DED-6CC3-11DF895E64A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384711769"/>
      </p:ext>
    </p:extLst>
  </p:cSld>
  <p:clrMapOvr>
    <a:masterClrMapping/>
  </p:clrMapOvr>
  <mc:AlternateContent xmlns:mc="http://schemas.openxmlformats.org/markup-compatibility/2006" xmlns:p14="http://schemas.microsoft.com/office/powerpoint/2010/main">
    <mc:Choice Requires="p14">
      <p:transition spd="slow" p14:dur="2000" advTm="30082"/>
    </mc:Choice>
    <mc:Fallback xmlns="">
      <p:transition spd="slow" advTm="30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7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p:cNvSpPr>
            <a:spLocks noGrp="1" noChangeArrowheads="1"/>
          </p:cNvSpPr>
          <p:nvPr>
            <p:ph type="title"/>
          </p:nvPr>
        </p:nvSpPr>
        <p:spPr>
          <a:xfrm>
            <a:off x="0" y="152400"/>
            <a:ext cx="9144000" cy="990600"/>
          </a:xfrm>
        </p:spPr>
        <p:txBody>
          <a:bodyPr/>
          <a:lstStyle/>
          <a:p>
            <a:pPr algn="ctr"/>
            <a:r>
              <a:rPr lang="en-US" altLang="en-US" dirty="0"/>
              <a:t>Manage Information</a:t>
            </a:r>
          </a:p>
        </p:txBody>
      </p:sp>
      <p:sp>
        <p:nvSpPr>
          <p:cNvPr id="7" name="TextBox 6">
            <a:extLst>
              <a:ext uri="{FF2B5EF4-FFF2-40B4-BE49-F238E27FC236}">
                <a16:creationId xmlns:a16="http://schemas.microsoft.com/office/drawing/2014/main" id="{51373A6A-455D-40CA-A99C-E0356C453CE4}"/>
              </a:ext>
            </a:extLst>
          </p:cNvPr>
          <p:cNvSpPr txBox="1"/>
          <p:nvPr/>
        </p:nvSpPr>
        <p:spPr>
          <a:xfrm>
            <a:off x="4120243" y="2971800"/>
            <a:ext cx="914400" cy="914400"/>
          </a:xfrm>
          <a:prstGeom prst="rect">
            <a:avLst/>
          </a:prstGeom>
          <a:noFill/>
        </p:spPr>
        <p:txBody>
          <a:bodyPr wrap="square" rtlCol="0">
            <a:spAutoFit/>
          </a:bodyPr>
          <a:lstStyle/>
          <a:p>
            <a:endParaRPr lang="en-US" dirty="0"/>
          </a:p>
        </p:txBody>
      </p:sp>
      <p:sp>
        <p:nvSpPr>
          <p:cNvPr id="3" name="Rectangle 2">
            <a:extLst>
              <a:ext uri="{FF2B5EF4-FFF2-40B4-BE49-F238E27FC236}">
                <a16:creationId xmlns:a16="http://schemas.microsoft.com/office/drawing/2014/main" id="{94AE7412-B7D5-42E2-88DA-477DD0F17D7A}"/>
              </a:ext>
            </a:extLst>
          </p:cNvPr>
          <p:cNvSpPr/>
          <p:nvPr/>
        </p:nvSpPr>
        <p:spPr>
          <a:xfrm>
            <a:off x="5523956" y="2039540"/>
            <a:ext cx="3201316" cy="4247317"/>
          </a:xfrm>
          <a:prstGeom prst="rect">
            <a:avLst/>
          </a:prstGeom>
        </p:spPr>
        <p:txBody>
          <a:bodyPr wrap="square">
            <a:spAutoFit/>
          </a:bodyPr>
          <a:lstStyle/>
          <a:p>
            <a:pPr marL="0" indent="0">
              <a:buNone/>
            </a:pPr>
            <a:r>
              <a:rPr lang="en-US" dirty="0"/>
              <a:t>Scroll through the appropriate section of this page to modify the required information such as your address, phone number, or Medicare information.  </a:t>
            </a:r>
          </a:p>
          <a:p>
            <a:pPr marL="0" indent="0">
              <a:buNone/>
            </a:pPr>
            <a:endParaRPr lang="en-US" dirty="0"/>
          </a:p>
          <a:p>
            <a:pPr marL="0" indent="0">
              <a:buNone/>
            </a:pPr>
            <a:r>
              <a:rPr lang="en-US" dirty="0"/>
              <a:t>It is important that you confirm that all information is accurate on this page.  </a:t>
            </a:r>
          </a:p>
          <a:p>
            <a:pPr marL="0" indent="0">
              <a:buNone/>
            </a:pPr>
            <a:endParaRPr lang="en-US" dirty="0"/>
          </a:p>
          <a:p>
            <a:pPr marL="0" indent="0">
              <a:buNone/>
            </a:pPr>
            <a:r>
              <a:rPr lang="en-US" dirty="0"/>
              <a:t>If you need to update your Medicare information, you’ll need to have your Medicare card available to you.</a:t>
            </a:r>
          </a:p>
        </p:txBody>
      </p:sp>
      <p:pic>
        <p:nvPicPr>
          <p:cNvPr id="4" name="Picture 3">
            <a:extLst>
              <a:ext uri="{FF2B5EF4-FFF2-40B4-BE49-F238E27FC236}">
                <a16:creationId xmlns:a16="http://schemas.microsoft.com/office/drawing/2014/main" id="{3B44CD53-6191-70D5-EFC2-737B548B5468}"/>
              </a:ext>
            </a:extLst>
          </p:cNvPr>
          <p:cNvPicPr>
            <a:picLocks noChangeAspect="1"/>
          </p:cNvPicPr>
          <p:nvPr/>
        </p:nvPicPr>
        <p:blipFill>
          <a:blip r:embed="rId5"/>
          <a:stretch>
            <a:fillRect/>
          </a:stretch>
        </p:blipFill>
        <p:spPr>
          <a:xfrm>
            <a:off x="271354" y="1365865"/>
            <a:ext cx="4986446" cy="4806336"/>
          </a:xfrm>
          <a:prstGeom prst="rect">
            <a:avLst/>
          </a:prstGeom>
        </p:spPr>
      </p:pic>
      <p:pic>
        <p:nvPicPr>
          <p:cNvPr id="5" name="Recorded Sound">
            <a:hlinkClick r:id="" action="ppaction://media"/>
            <a:extLst>
              <a:ext uri="{FF2B5EF4-FFF2-40B4-BE49-F238E27FC236}">
                <a16:creationId xmlns:a16="http://schemas.microsoft.com/office/drawing/2014/main" id="{7AE71A5A-92F1-FFEA-2CBE-D97CD2E8821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506946555"/>
      </p:ext>
    </p:extLst>
  </p:cSld>
  <p:clrMapOvr>
    <a:masterClrMapping/>
  </p:clrMapOvr>
  <mc:AlternateContent xmlns:mc="http://schemas.openxmlformats.org/markup-compatibility/2006" xmlns:p14="http://schemas.microsoft.com/office/powerpoint/2010/main">
    <mc:Choice Requires="p14">
      <p:transition spd="slow" p14:dur="2000" advTm="26087"/>
    </mc:Choice>
    <mc:Fallback xmlns="">
      <p:transition spd="slow" advTm="26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p:cNvSpPr>
            <a:spLocks noGrp="1" noChangeArrowheads="1"/>
          </p:cNvSpPr>
          <p:nvPr>
            <p:ph type="title"/>
          </p:nvPr>
        </p:nvSpPr>
        <p:spPr>
          <a:xfrm>
            <a:off x="0" y="152400"/>
            <a:ext cx="9144000" cy="990600"/>
          </a:xfrm>
        </p:spPr>
        <p:txBody>
          <a:bodyPr/>
          <a:lstStyle/>
          <a:p>
            <a:pPr algn="ctr"/>
            <a:r>
              <a:rPr lang="en-US" altLang="en-US" dirty="0"/>
              <a:t>Manage Information</a:t>
            </a:r>
          </a:p>
        </p:txBody>
      </p:sp>
      <p:sp>
        <p:nvSpPr>
          <p:cNvPr id="2" name="Content Placeholder 1">
            <a:extLst>
              <a:ext uri="{FF2B5EF4-FFF2-40B4-BE49-F238E27FC236}">
                <a16:creationId xmlns:a16="http://schemas.microsoft.com/office/drawing/2014/main" id="{6685F7ED-73AD-45B3-828B-CDB01EA897B8}"/>
              </a:ext>
            </a:extLst>
          </p:cNvPr>
          <p:cNvSpPr>
            <a:spLocks noGrp="1"/>
          </p:cNvSpPr>
          <p:nvPr>
            <p:ph idx="1"/>
          </p:nvPr>
        </p:nvSpPr>
        <p:spPr>
          <a:xfrm>
            <a:off x="152400" y="1371600"/>
            <a:ext cx="8844171" cy="1103812"/>
          </a:xfrm>
        </p:spPr>
        <p:txBody>
          <a:bodyPr/>
          <a:lstStyle/>
          <a:p>
            <a:pPr marL="0" indent="0">
              <a:buNone/>
            </a:pPr>
            <a:r>
              <a:rPr lang="en-US" sz="2000" dirty="0"/>
              <a:t>The following fields appear on the screen for you to modify :</a:t>
            </a:r>
          </a:p>
          <a:p>
            <a:pPr marL="457200" indent="-457200">
              <a:buFont typeface="+mj-lt"/>
              <a:buAutoNum type="arabicPeriod"/>
            </a:pPr>
            <a:r>
              <a:rPr lang="en-US" sz="2000" b="1" dirty="0"/>
              <a:t>Participant:</a:t>
            </a:r>
            <a:r>
              <a:rPr lang="en-US" sz="2000" dirty="0"/>
              <a:t> Name</a:t>
            </a:r>
          </a:p>
          <a:p>
            <a:pPr marL="457200" indent="-457200">
              <a:buFont typeface="+mj-lt"/>
              <a:buAutoNum type="arabicPeriod"/>
            </a:pPr>
            <a:r>
              <a:rPr lang="en-US" sz="2000" b="1" dirty="0"/>
              <a:t>Coverage:</a:t>
            </a:r>
            <a:r>
              <a:rPr lang="en-US" sz="2000" dirty="0"/>
              <a:t> This information is not editable. It reflects health coverage if you’re currently covered by SHBP. </a:t>
            </a:r>
          </a:p>
          <a:p>
            <a:pPr marL="457200" indent="-457200">
              <a:buFont typeface="+mj-lt"/>
              <a:buAutoNum type="arabicPeriod"/>
            </a:pPr>
            <a:r>
              <a:rPr lang="en-US" sz="2000" b="1" dirty="0"/>
              <a:t>Address: </a:t>
            </a:r>
            <a:r>
              <a:rPr lang="en-US" sz="2000" dirty="0"/>
              <a:t>you may enter a Home address and Mailing Address. Please note P.O. Boxes are not allowed in the Home Address field but may be inserted in the Mailing Address Field as a secondary address.</a:t>
            </a:r>
          </a:p>
          <a:p>
            <a:pPr marL="457200" indent="-457200">
              <a:buFont typeface="+mj-lt"/>
              <a:buAutoNum type="arabicPeriod"/>
            </a:pPr>
            <a:r>
              <a:rPr lang="en-US" sz="2000" b="1" dirty="0"/>
              <a:t>General Info:  </a:t>
            </a:r>
            <a:r>
              <a:rPr lang="en-US" sz="2000" dirty="0"/>
              <a:t>This if your gender information and is not editable.</a:t>
            </a:r>
          </a:p>
        </p:txBody>
      </p:sp>
      <p:sp>
        <p:nvSpPr>
          <p:cNvPr id="7" name="TextBox 6">
            <a:extLst>
              <a:ext uri="{FF2B5EF4-FFF2-40B4-BE49-F238E27FC236}">
                <a16:creationId xmlns:a16="http://schemas.microsoft.com/office/drawing/2014/main" id="{51373A6A-455D-40CA-A99C-E0356C453CE4}"/>
              </a:ext>
            </a:extLst>
          </p:cNvPr>
          <p:cNvSpPr txBox="1"/>
          <p:nvPr/>
        </p:nvSpPr>
        <p:spPr>
          <a:xfrm>
            <a:off x="4120243" y="2971800"/>
            <a:ext cx="914400" cy="914400"/>
          </a:xfrm>
          <a:prstGeom prst="rect">
            <a:avLst/>
          </a:prstGeom>
          <a:noFill/>
        </p:spPr>
        <p:txBody>
          <a:bodyPr wrap="square" rtlCol="0">
            <a:spAutoFit/>
          </a:bodyPr>
          <a:lstStyle/>
          <a:p>
            <a:endParaRPr lang="en-US" dirty="0"/>
          </a:p>
        </p:txBody>
      </p:sp>
      <p:pic>
        <p:nvPicPr>
          <p:cNvPr id="6" name="Picture 5" descr="Text&#10;&#10;Description automatically generated">
            <a:extLst>
              <a:ext uri="{FF2B5EF4-FFF2-40B4-BE49-F238E27FC236}">
                <a16:creationId xmlns:a16="http://schemas.microsoft.com/office/drawing/2014/main" id="{3D3AF3F7-B1BF-421D-9849-251F3BD16AAA}"/>
              </a:ext>
            </a:extLst>
          </p:cNvPr>
          <p:cNvPicPr>
            <a:picLocks noChangeAspect="1"/>
          </p:cNvPicPr>
          <p:nvPr/>
        </p:nvPicPr>
        <p:blipFill>
          <a:blip r:embed="rId5"/>
          <a:stretch>
            <a:fillRect/>
          </a:stretch>
        </p:blipFill>
        <p:spPr>
          <a:xfrm>
            <a:off x="5004372" y="4145280"/>
            <a:ext cx="4013898" cy="2560320"/>
          </a:xfrm>
          <a:prstGeom prst="rect">
            <a:avLst/>
          </a:prstGeom>
        </p:spPr>
      </p:pic>
      <p:sp>
        <p:nvSpPr>
          <p:cNvPr id="15" name="Content Placeholder 1">
            <a:extLst>
              <a:ext uri="{FF2B5EF4-FFF2-40B4-BE49-F238E27FC236}">
                <a16:creationId xmlns:a16="http://schemas.microsoft.com/office/drawing/2014/main" id="{E021BAC1-5BB3-4D83-8B78-333B4160F307}"/>
              </a:ext>
            </a:extLst>
          </p:cNvPr>
          <p:cNvSpPr txBox="1">
            <a:spLocks/>
          </p:cNvSpPr>
          <p:nvPr/>
        </p:nvSpPr>
        <p:spPr bwMode="auto">
          <a:xfrm>
            <a:off x="125730" y="4157980"/>
            <a:ext cx="4632389" cy="110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fontAlgn="base">
              <a:spcBef>
                <a:spcPct val="20000"/>
              </a:spcBef>
              <a:spcAft>
                <a:spcPct val="0"/>
              </a:spcAft>
              <a:buChar char="»"/>
              <a:defRPr sz="3200">
                <a:solidFill>
                  <a:schemeClr val="tx1"/>
                </a:solidFill>
                <a:latin typeface="+mn-lt"/>
              </a:defRPr>
            </a:lvl6pPr>
            <a:lvl7pPr marL="2971800" indent="-228600" algn="l" rtl="0" fontAlgn="base">
              <a:spcBef>
                <a:spcPct val="20000"/>
              </a:spcBef>
              <a:spcAft>
                <a:spcPct val="0"/>
              </a:spcAft>
              <a:buChar char="»"/>
              <a:defRPr sz="3200">
                <a:solidFill>
                  <a:schemeClr val="tx1"/>
                </a:solidFill>
                <a:latin typeface="+mn-lt"/>
              </a:defRPr>
            </a:lvl7pPr>
            <a:lvl8pPr marL="3429000" indent="-228600" algn="l" rtl="0" fontAlgn="base">
              <a:spcBef>
                <a:spcPct val="20000"/>
              </a:spcBef>
              <a:spcAft>
                <a:spcPct val="0"/>
              </a:spcAft>
              <a:buChar char="»"/>
              <a:defRPr sz="3200">
                <a:solidFill>
                  <a:schemeClr val="tx1"/>
                </a:solidFill>
                <a:latin typeface="+mn-lt"/>
              </a:defRPr>
            </a:lvl8pPr>
            <a:lvl9pPr marL="3886200" indent="-228600" algn="l" rtl="0" fontAlgn="base">
              <a:spcBef>
                <a:spcPct val="20000"/>
              </a:spcBef>
              <a:spcAft>
                <a:spcPct val="0"/>
              </a:spcAft>
              <a:buChar char="»"/>
              <a:defRPr sz="3200">
                <a:solidFill>
                  <a:schemeClr val="tx1"/>
                </a:solidFill>
                <a:latin typeface="+mn-lt"/>
              </a:defRPr>
            </a:lvl9pPr>
          </a:lstStyle>
          <a:p>
            <a:pPr marL="457200" indent="-457200">
              <a:buAutoNum type="arabicPeriod" startAt="5"/>
            </a:pPr>
            <a:r>
              <a:rPr lang="en-US" sz="2000" b="1" kern="0" dirty="0"/>
              <a:t>Medicare Information: </a:t>
            </a:r>
            <a:r>
              <a:rPr lang="en-US" sz="2000" kern="0" dirty="0"/>
              <a:t>Here you may enter your Medicare Beneficiary Identifier (MBI) exactly as it appears on your  Red, White and Blue Medicare Card. </a:t>
            </a:r>
          </a:p>
          <a:p>
            <a:pPr marL="457200" indent="-457200">
              <a:buAutoNum type="arabicPeriod" startAt="6"/>
            </a:pPr>
            <a:r>
              <a:rPr lang="en-US" sz="2000" dirty="0"/>
              <a:t>Remember to select </a:t>
            </a:r>
            <a:r>
              <a:rPr lang="en-US" sz="2000" b="1" dirty="0"/>
              <a:t>Save</a:t>
            </a:r>
            <a:r>
              <a:rPr lang="en-US" sz="2000" dirty="0"/>
              <a:t> at the bottom of the page to save your updated information. </a:t>
            </a:r>
          </a:p>
          <a:p>
            <a:pPr marL="457200" indent="-457200">
              <a:buFont typeface="+mj-lt"/>
              <a:buAutoNum type="arabicPeriod" startAt="4"/>
            </a:pPr>
            <a:endParaRPr lang="en-US" sz="2000" kern="0" dirty="0"/>
          </a:p>
          <a:p>
            <a:pPr marL="0" indent="0">
              <a:buFontTx/>
              <a:buNone/>
            </a:pPr>
            <a:endParaRPr lang="en-US" sz="2000" kern="0" dirty="0"/>
          </a:p>
        </p:txBody>
      </p:sp>
      <p:pic>
        <p:nvPicPr>
          <p:cNvPr id="3" name="Recorded Sound">
            <a:hlinkClick r:id="" action="ppaction://media"/>
            <a:extLst>
              <a:ext uri="{FF2B5EF4-FFF2-40B4-BE49-F238E27FC236}">
                <a16:creationId xmlns:a16="http://schemas.microsoft.com/office/drawing/2014/main" id="{B92A0FD4-6E71-FA9E-F723-4AD4F50BD3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808238979"/>
      </p:ext>
    </p:extLst>
  </p:cSld>
  <p:clrMapOvr>
    <a:masterClrMapping/>
  </p:clrMapOvr>
  <mc:AlternateContent xmlns:mc="http://schemas.openxmlformats.org/markup-compatibility/2006" xmlns:p14="http://schemas.microsoft.com/office/powerpoint/2010/main">
    <mc:Choice Requires="p14">
      <p:transition spd="slow" p14:dur="2000" advTm="54581"/>
    </mc:Choice>
    <mc:Fallback xmlns="">
      <p:transition spd="slow" advTm="54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5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228600" y="1498600"/>
            <a:ext cx="8686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fontAlgn="base">
              <a:spcBef>
                <a:spcPct val="20000"/>
              </a:spcBef>
              <a:spcAft>
                <a:spcPct val="0"/>
              </a:spcAft>
              <a:buChar char="»"/>
              <a:defRPr sz="3200">
                <a:solidFill>
                  <a:schemeClr val="tx1"/>
                </a:solidFill>
                <a:latin typeface="+mn-lt"/>
              </a:defRPr>
            </a:lvl6pPr>
            <a:lvl7pPr marL="2971800" indent="-228600" algn="l" rtl="0" fontAlgn="base">
              <a:spcBef>
                <a:spcPct val="20000"/>
              </a:spcBef>
              <a:spcAft>
                <a:spcPct val="0"/>
              </a:spcAft>
              <a:buChar char="»"/>
              <a:defRPr sz="3200">
                <a:solidFill>
                  <a:schemeClr val="tx1"/>
                </a:solidFill>
                <a:latin typeface="+mn-lt"/>
              </a:defRPr>
            </a:lvl7pPr>
            <a:lvl8pPr marL="3429000" indent="-228600" algn="l" rtl="0" fontAlgn="base">
              <a:spcBef>
                <a:spcPct val="20000"/>
              </a:spcBef>
              <a:spcAft>
                <a:spcPct val="0"/>
              </a:spcAft>
              <a:buChar char="»"/>
              <a:defRPr sz="3200">
                <a:solidFill>
                  <a:schemeClr val="tx1"/>
                </a:solidFill>
                <a:latin typeface="+mn-lt"/>
              </a:defRPr>
            </a:lvl8pPr>
            <a:lvl9pPr marL="3886200" indent="-228600" algn="l" rtl="0" fontAlgn="base">
              <a:spcBef>
                <a:spcPct val="20000"/>
              </a:spcBef>
              <a:spcAft>
                <a:spcPct val="0"/>
              </a:spcAft>
              <a:buChar char="»"/>
              <a:defRPr sz="3200">
                <a:solidFill>
                  <a:schemeClr val="tx1"/>
                </a:solidFill>
                <a:latin typeface="+mn-lt"/>
              </a:defRPr>
            </a:lvl9pPr>
          </a:lstStyle>
          <a:p>
            <a:pPr marL="0" indent="0">
              <a:buNone/>
            </a:pPr>
            <a:endParaRPr lang="en-US" sz="2000" b="1" u="sng" kern="0" dirty="0">
              <a:solidFill>
                <a:schemeClr val="accent3">
                  <a:lumMod val="50000"/>
                </a:schemeClr>
              </a:solidFill>
            </a:endParaRPr>
          </a:p>
        </p:txBody>
      </p:sp>
      <p:sp>
        <p:nvSpPr>
          <p:cNvPr id="5" name="Rectangle 4">
            <a:extLst>
              <a:ext uri="{FF2B5EF4-FFF2-40B4-BE49-F238E27FC236}">
                <a16:creationId xmlns:a16="http://schemas.microsoft.com/office/drawing/2014/main" id="{A59DDB72-3651-45C5-98BD-BAC31C28D117}"/>
              </a:ext>
            </a:extLst>
          </p:cNvPr>
          <p:cNvSpPr/>
          <p:nvPr/>
        </p:nvSpPr>
        <p:spPr>
          <a:xfrm>
            <a:off x="0" y="210979"/>
            <a:ext cx="9143999" cy="707886"/>
          </a:xfrm>
          <a:prstGeom prst="rect">
            <a:avLst/>
          </a:prstGeom>
        </p:spPr>
        <p:txBody>
          <a:bodyPr wrap="square">
            <a:spAutoFit/>
          </a:bodyPr>
          <a:lstStyle/>
          <a:p>
            <a:pPr marL="0" indent="0" algn="ctr">
              <a:buFontTx/>
              <a:buNone/>
            </a:pPr>
            <a:r>
              <a:rPr lang="en-US" altLang="en-US" sz="4000" b="1" dirty="0">
                <a:solidFill>
                  <a:schemeClr val="bg1"/>
                </a:solidFill>
              </a:rPr>
              <a:t>Need Help?</a:t>
            </a:r>
          </a:p>
        </p:txBody>
      </p:sp>
      <p:pic>
        <p:nvPicPr>
          <p:cNvPr id="8" name="Picture 7">
            <a:extLst>
              <a:ext uri="{FF2B5EF4-FFF2-40B4-BE49-F238E27FC236}">
                <a16:creationId xmlns:a16="http://schemas.microsoft.com/office/drawing/2014/main" id="{BD1CF746-3739-4865-963C-E336D5274E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6414" y="1803400"/>
            <a:ext cx="4124738" cy="3301857"/>
          </a:xfrm>
          <a:prstGeom prst="rect">
            <a:avLst/>
          </a:prstGeom>
        </p:spPr>
      </p:pic>
      <p:pic>
        <p:nvPicPr>
          <p:cNvPr id="2" name="Recorded Sound">
            <a:hlinkClick r:id="" action="ppaction://media"/>
            <a:extLst>
              <a:ext uri="{FF2B5EF4-FFF2-40B4-BE49-F238E27FC236}">
                <a16:creationId xmlns:a16="http://schemas.microsoft.com/office/drawing/2014/main" id="{7DF120F1-9AAA-592B-266A-6DBAFCA2B0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555196560"/>
      </p:ext>
    </p:extLst>
  </p:cSld>
  <p:clrMapOvr>
    <a:masterClrMapping/>
  </p:clrMapOvr>
  <mc:AlternateContent xmlns:mc="http://schemas.openxmlformats.org/markup-compatibility/2006" xmlns:p14="http://schemas.microsoft.com/office/powerpoint/2010/main">
    <mc:Choice Requires="p14">
      <p:transition spd="slow" p14:dur="2000" advTm="6142"/>
    </mc:Choice>
    <mc:Fallback xmlns="">
      <p:transition spd="slow" advTm="6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noChangeArrowheads="1"/>
          </p:cNvSpPr>
          <p:nvPr>
            <p:ph type="title"/>
          </p:nvPr>
        </p:nvSpPr>
        <p:spPr>
          <a:xfrm>
            <a:off x="-15875" y="76200"/>
            <a:ext cx="9159875" cy="1143000"/>
          </a:xfrm>
        </p:spPr>
        <p:txBody>
          <a:bodyPr/>
          <a:lstStyle/>
          <a:p>
            <a:pPr algn="ctr"/>
            <a:r>
              <a:rPr lang="en-US" altLang="en-US" dirty="0"/>
              <a:t>Need Help?</a:t>
            </a:r>
          </a:p>
        </p:txBody>
      </p:sp>
      <p:sp>
        <p:nvSpPr>
          <p:cNvPr id="3" name="Content Placeholder 2">
            <a:extLst>
              <a:ext uri="{FF2B5EF4-FFF2-40B4-BE49-F238E27FC236}">
                <a16:creationId xmlns:a16="http://schemas.microsoft.com/office/drawing/2014/main" id="{C527DC77-8C76-4F93-BCEE-72C850694EE2}"/>
              </a:ext>
            </a:extLst>
          </p:cNvPr>
          <p:cNvSpPr>
            <a:spLocks noGrp="1"/>
          </p:cNvSpPr>
          <p:nvPr>
            <p:ph idx="1"/>
          </p:nvPr>
        </p:nvSpPr>
        <p:spPr>
          <a:xfrm>
            <a:off x="228600" y="1371600"/>
            <a:ext cx="8686800" cy="5105400"/>
          </a:xfrm>
        </p:spPr>
        <p:txBody>
          <a:bodyPr/>
          <a:lstStyle/>
          <a:p>
            <a:pPr marL="0" indent="0">
              <a:buFontTx/>
              <a:buNone/>
              <a:defRPr/>
            </a:pPr>
            <a:r>
              <a:rPr lang="en-US" sz="2000" dirty="0"/>
              <a:t>SHBP continues to offer the </a:t>
            </a:r>
            <a:r>
              <a:rPr lang="en-US" sz="2000" b="1" dirty="0"/>
              <a:t>Co-Browse with a Representative </a:t>
            </a:r>
            <a:r>
              <a:rPr lang="en-US" sz="2000" dirty="0"/>
              <a:t>feature for the upcoming Open Enrollment and Retiree Option Change Period. This will allow you to interact directly with an SHBP Member Services Representative when you log into the Portal. </a:t>
            </a:r>
          </a:p>
          <a:p>
            <a:pPr marL="0" indent="0">
              <a:buFontTx/>
              <a:buNone/>
              <a:defRPr/>
            </a:pPr>
            <a:endParaRPr lang="en-US" sz="2000" dirty="0"/>
          </a:p>
          <a:p>
            <a:pPr lvl="2">
              <a:defRPr/>
            </a:pPr>
            <a:endParaRPr lang="en-US" sz="1800" dirty="0"/>
          </a:p>
        </p:txBody>
      </p:sp>
      <p:pic>
        <p:nvPicPr>
          <p:cNvPr id="6" name="Picture 5" descr="A picture containing text, person&#10;&#10;Description automatically generated">
            <a:extLst>
              <a:ext uri="{FF2B5EF4-FFF2-40B4-BE49-F238E27FC236}">
                <a16:creationId xmlns:a16="http://schemas.microsoft.com/office/drawing/2014/main" id="{D1E4A58B-29CE-488A-874E-9F5A45686229}"/>
              </a:ext>
            </a:extLst>
          </p:cNvPr>
          <p:cNvPicPr>
            <a:picLocks noChangeAspect="1"/>
          </p:cNvPicPr>
          <p:nvPr/>
        </p:nvPicPr>
        <p:blipFill>
          <a:blip r:embed="rId5"/>
          <a:stretch>
            <a:fillRect/>
          </a:stretch>
        </p:blipFill>
        <p:spPr>
          <a:xfrm>
            <a:off x="2895600" y="2381166"/>
            <a:ext cx="5721644" cy="4413477"/>
          </a:xfrm>
          <a:prstGeom prst="rect">
            <a:avLst/>
          </a:prstGeom>
        </p:spPr>
      </p:pic>
      <p:sp>
        <p:nvSpPr>
          <p:cNvPr id="8" name="Content Placeholder 2">
            <a:extLst>
              <a:ext uri="{FF2B5EF4-FFF2-40B4-BE49-F238E27FC236}">
                <a16:creationId xmlns:a16="http://schemas.microsoft.com/office/drawing/2014/main" id="{48729079-E83C-4C5F-9B45-034947ADBA8B}"/>
              </a:ext>
            </a:extLst>
          </p:cNvPr>
          <p:cNvSpPr txBox="1">
            <a:spLocks/>
          </p:cNvSpPr>
          <p:nvPr/>
        </p:nvSpPr>
        <p:spPr bwMode="auto">
          <a:xfrm>
            <a:off x="220662" y="2514600"/>
            <a:ext cx="267493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fontAlgn="base">
              <a:spcBef>
                <a:spcPct val="20000"/>
              </a:spcBef>
              <a:spcAft>
                <a:spcPct val="0"/>
              </a:spcAft>
              <a:buChar char="»"/>
              <a:defRPr sz="3200">
                <a:solidFill>
                  <a:schemeClr val="tx1"/>
                </a:solidFill>
                <a:latin typeface="+mn-lt"/>
              </a:defRPr>
            </a:lvl6pPr>
            <a:lvl7pPr marL="2971800" indent="-228600" algn="l" rtl="0" fontAlgn="base">
              <a:spcBef>
                <a:spcPct val="20000"/>
              </a:spcBef>
              <a:spcAft>
                <a:spcPct val="0"/>
              </a:spcAft>
              <a:buChar char="»"/>
              <a:defRPr sz="3200">
                <a:solidFill>
                  <a:schemeClr val="tx1"/>
                </a:solidFill>
                <a:latin typeface="+mn-lt"/>
              </a:defRPr>
            </a:lvl7pPr>
            <a:lvl8pPr marL="3429000" indent="-228600" algn="l" rtl="0" fontAlgn="base">
              <a:spcBef>
                <a:spcPct val="20000"/>
              </a:spcBef>
              <a:spcAft>
                <a:spcPct val="0"/>
              </a:spcAft>
              <a:buChar char="»"/>
              <a:defRPr sz="3200">
                <a:solidFill>
                  <a:schemeClr val="tx1"/>
                </a:solidFill>
                <a:latin typeface="+mn-lt"/>
              </a:defRPr>
            </a:lvl8pPr>
            <a:lvl9pPr marL="3886200" indent="-228600" algn="l" rtl="0" fontAlgn="base">
              <a:spcBef>
                <a:spcPct val="20000"/>
              </a:spcBef>
              <a:spcAft>
                <a:spcPct val="0"/>
              </a:spcAft>
              <a:buChar char="»"/>
              <a:defRPr sz="3200">
                <a:solidFill>
                  <a:schemeClr val="tx1"/>
                </a:solidFill>
                <a:latin typeface="+mn-lt"/>
              </a:defRPr>
            </a:lvl9pPr>
          </a:lstStyle>
          <a:p>
            <a:pPr marL="0" indent="0">
              <a:buFontTx/>
              <a:buNone/>
              <a:defRPr/>
            </a:pPr>
            <a:r>
              <a:rPr lang="en-US" sz="2000" kern="0" dirty="0"/>
              <a:t>This is how </a:t>
            </a:r>
            <a:r>
              <a:rPr lang="en-US" sz="2000" b="1" kern="0" dirty="0"/>
              <a:t>Co-Browse with a Representative</a:t>
            </a:r>
            <a:r>
              <a:rPr lang="en-US" sz="2000" kern="0" dirty="0"/>
              <a:t> works:</a:t>
            </a:r>
          </a:p>
          <a:p>
            <a:pPr>
              <a:defRPr/>
            </a:pPr>
            <a:r>
              <a:rPr lang="en-US" sz="1800" kern="0" dirty="0"/>
              <a:t>You will have the option to share your screen with SHBP Member Services Representative to help you navigate the SHBP Enrollment Portal through a view-only tool and answer your benefits questions.</a:t>
            </a:r>
          </a:p>
          <a:p>
            <a:pPr lvl="2">
              <a:defRPr/>
            </a:pPr>
            <a:endParaRPr lang="en-US" sz="1800" kern="0" dirty="0"/>
          </a:p>
        </p:txBody>
      </p:sp>
      <p:pic>
        <p:nvPicPr>
          <p:cNvPr id="2" name="Recorded Sound">
            <a:hlinkClick r:id="" action="ppaction://media"/>
            <a:extLst>
              <a:ext uri="{FF2B5EF4-FFF2-40B4-BE49-F238E27FC236}">
                <a16:creationId xmlns:a16="http://schemas.microsoft.com/office/drawing/2014/main" id="{48D7D140-291F-5968-4D6D-933B3D460A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970091572"/>
      </p:ext>
    </p:extLst>
  </p:cSld>
  <p:clrMapOvr>
    <a:masterClrMapping/>
  </p:clrMapOvr>
  <mc:AlternateContent xmlns:mc="http://schemas.openxmlformats.org/markup-compatibility/2006" xmlns:p14="http://schemas.microsoft.com/office/powerpoint/2010/main">
    <mc:Choice Requires="p14">
      <p:transition spd="slow" p14:dur="2000" advTm="21514"/>
    </mc:Choice>
    <mc:Fallback xmlns="">
      <p:transition spd="slow" advTm="21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noChangeArrowheads="1"/>
          </p:cNvSpPr>
          <p:nvPr>
            <p:ph type="title"/>
          </p:nvPr>
        </p:nvSpPr>
        <p:spPr>
          <a:xfrm>
            <a:off x="-15875" y="76200"/>
            <a:ext cx="9159875" cy="1143000"/>
          </a:xfrm>
        </p:spPr>
        <p:txBody>
          <a:bodyPr/>
          <a:lstStyle/>
          <a:p>
            <a:pPr algn="ctr"/>
            <a:r>
              <a:rPr lang="en-US" altLang="en-US" dirty="0"/>
              <a:t>Need Help?</a:t>
            </a:r>
          </a:p>
        </p:txBody>
      </p:sp>
      <p:sp>
        <p:nvSpPr>
          <p:cNvPr id="3" name="Content Placeholder 2">
            <a:extLst>
              <a:ext uri="{FF2B5EF4-FFF2-40B4-BE49-F238E27FC236}">
                <a16:creationId xmlns:a16="http://schemas.microsoft.com/office/drawing/2014/main" id="{C527DC77-8C76-4F93-BCEE-72C850694EE2}"/>
              </a:ext>
            </a:extLst>
          </p:cNvPr>
          <p:cNvSpPr>
            <a:spLocks noGrp="1"/>
          </p:cNvSpPr>
          <p:nvPr>
            <p:ph idx="1"/>
          </p:nvPr>
        </p:nvSpPr>
        <p:spPr>
          <a:xfrm>
            <a:off x="228600" y="1371600"/>
            <a:ext cx="3581400" cy="5105400"/>
          </a:xfrm>
        </p:spPr>
        <p:txBody>
          <a:bodyPr/>
          <a:lstStyle/>
          <a:p>
            <a:pPr>
              <a:defRPr/>
            </a:pPr>
            <a:r>
              <a:rPr lang="en-US" sz="1800" dirty="0"/>
              <a:t>Co-browse is built into the SHBP Enrollment Portal and allows you to give an SHBP Member Services Representative access to view your Enrollment Portal session with you.</a:t>
            </a:r>
          </a:p>
          <a:p>
            <a:pPr>
              <a:defRPr/>
            </a:pPr>
            <a:r>
              <a:rPr lang="en-US" sz="1800" dirty="0"/>
              <a:t>The SHBP Member Services Representative will have access to highlight, point and scroll within the SHBP Enrollment Portal to assist you. </a:t>
            </a:r>
          </a:p>
          <a:p>
            <a:pPr>
              <a:defRPr/>
            </a:pPr>
            <a:r>
              <a:rPr lang="en-US" sz="1800" dirty="0"/>
              <a:t>The SHBP Member Services Representative will not be able to see any other information on your laptop or desktop. ADP’s built-in security mechanism will grey out all portions of the screen other than the SHBP Enrollment Portal.  </a:t>
            </a:r>
          </a:p>
          <a:p>
            <a:pPr marL="0" indent="0">
              <a:buFontTx/>
              <a:buNone/>
              <a:defRPr/>
            </a:pPr>
            <a:endParaRPr lang="en-US" sz="1200" b="1" dirty="0"/>
          </a:p>
          <a:p>
            <a:pPr marL="0" indent="0">
              <a:buFontTx/>
              <a:buNone/>
              <a:defRPr/>
            </a:pPr>
            <a:r>
              <a:rPr lang="en-US" sz="1200" dirty="0"/>
              <a:t>	</a:t>
            </a:r>
          </a:p>
          <a:p>
            <a:pPr marL="0" indent="0">
              <a:buFontTx/>
              <a:buNone/>
              <a:defRPr/>
            </a:pPr>
            <a:endParaRPr lang="en-US" sz="2000" b="1" dirty="0"/>
          </a:p>
          <a:p>
            <a:pPr lvl="2">
              <a:defRPr/>
            </a:pPr>
            <a:endParaRPr lang="en-US" sz="1800" dirty="0"/>
          </a:p>
        </p:txBody>
      </p:sp>
      <p:pic>
        <p:nvPicPr>
          <p:cNvPr id="4" name="Picture 3" descr="A picture containing text, person&#10;&#10;Description automatically generated">
            <a:extLst>
              <a:ext uri="{FF2B5EF4-FFF2-40B4-BE49-F238E27FC236}">
                <a16:creationId xmlns:a16="http://schemas.microsoft.com/office/drawing/2014/main" id="{A305D3CA-4741-4422-95E9-2A045F8A0A1B}"/>
              </a:ext>
            </a:extLst>
          </p:cNvPr>
          <p:cNvPicPr>
            <a:picLocks noChangeAspect="1"/>
          </p:cNvPicPr>
          <p:nvPr/>
        </p:nvPicPr>
        <p:blipFill>
          <a:blip r:embed="rId5"/>
          <a:stretch>
            <a:fillRect/>
          </a:stretch>
        </p:blipFill>
        <p:spPr>
          <a:xfrm>
            <a:off x="3936590" y="1838960"/>
            <a:ext cx="4978810" cy="3840480"/>
          </a:xfrm>
          <a:prstGeom prst="rect">
            <a:avLst/>
          </a:prstGeom>
        </p:spPr>
      </p:pic>
      <p:pic>
        <p:nvPicPr>
          <p:cNvPr id="2" name="Recorded Sound">
            <a:hlinkClick r:id="" action="ppaction://media"/>
            <a:extLst>
              <a:ext uri="{FF2B5EF4-FFF2-40B4-BE49-F238E27FC236}">
                <a16:creationId xmlns:a16="http://schemas.microsoft.com/office/drawing/2014/main" id="{325D5DD5-5E22-3CC5-9220-CE110DF3BC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032215570"/>
      </p:ext>
    </p:extLst>
  </p:cSld>
  <p:clrMapOvr>
    <a:masterClrMapping/>
  </p:clrMapOvr>
  <mc:AlternateContent xmlns:mc="http://schemas.openxmlformats.org/markup-compatibility/2006" xmlns:p14="http://schemas.microsoft.com/office/powerpoint/2010/main">
    <mc:Choice Requires="p14">
      <p:transition spd="slow" p14:dur="2000" advTm="38974"/>
    </mc:Choice>
    <mc:Fallback xmlns="">
      <p:transition spd="slow" advTm="38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9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noChangeArrowheads="1"/>
          </p:cNvSpPr>
          <p:nvPr>
            <p:ph type="title"/>
          </p:nvPr>
        </p:nvSpPr>
        <p:spPr>
          <a:xfrm>
            <a:off x="-15875" y="76200"/>
            <a:ext cx="9159875" cy="1143000"/>
          </a:xfrm>
        </p:spPr>
        <p:txBody>
          <a:bodyPr/>
          <a:lstStyle/>
          <a:p>
            <a:pPr algn="ctr"/>
            <a:r>
              <a:rPr lang="en-US" altLang="en-US" dirty="0"/>
              <a:t>Need Help?</a:t>
            </a:r>
            <a:endParaRPr lang="en-US" altLang="en-US" sz="4400" dirty="0"/>
          </a:p>
        </p:txBody>
      </p:sp>
      <p:sp>
        <p:nvSpPr>
          <p:cNvPr id="3" name="Content Placeholder 2">
            <a:extLst>
              <a:ext uri="{FF2B5EF4-FFF2-40B4-BE49-F238E27FC236}">
                <a16:creationId xmlns:a16="http://schemas.microsoft.com/office/drawing/2014/main" id="{C527DC77-8C76-4F93-BCEE-72C850694EE2}"/>
              </a:ext>
            </a:extLst>
          </p:cNvPr>
          <p:cNvSpPr>
            <a:spLocks noGrp="1"/>
          </p:cNvSpPr>
          <p:nvPr>
            <p:ph idx="1"/>
          </p:nvPr>
        </p:nvSpPr>
        <p:spPr>
          <a:xfrm>
            <a:off x="144462" y="914400"/>
            <a:ext cx="8839200" cy="5105400"/>
          </a:xfrm>
        </p:spPr>
        <p:txBody>
          <a:bodyPr/>
          <a:lstStyle/>
          <a:p>
            <a:pPr marL="0" indent="0">
              <a:buFontTx/>
              <a:buNone/>
              <a:defRPr/>
            </a:pPr>
            <a:endParaRPr lang="en-US" sz="2000" b="1" dirty="0"/>
          </a:p>
          <a:p>
            <a:pPr marL="0" indent="0">
              <a:buFontTx/>
              <a:buNone/>
              <a:defRPr/>
            </a:pPr>
            <a:r>
              <a:rPr lang="en-US" sz="2000" b="1" dirty="0"/>
              <a:t>SHBP Enrollment Portal is Available 24 Hours a Day/7 Days a Week: </a:t>
            </a:r>
            <a:r>
              <a:rPr lang="en-US" sz="2000" dirty="0">
                <a:hlinkClick r:id="rId5" action="ppaction://hlinkfile"/>
              </a:rPr>
              <a:t>mySHBPga.adp.com</a:t>
            </a:r>
            <a:r>
              <a:rPr lang="en-US" sz="2000" dirty="0"/>
              <a:t> </a:t>
            </a:r>
            <a:endParaRPr lang="en-US" sz="2000" b="1" dirty="0"/>
          </a:p>
          <a:p>
            <a:pPr lvl="1">
              <a:defRPr/>
            </a:pPr>
            <a:r>
              <a:rPr lang="en-US" sz="1800" dirty="0"/>
              <a:t>Members can elect coverage at home, on vacation, and anywhere convenient with a computer.</a:t>
            </a:r>
          </a:p>
          <a:p>
            <a:pPr lvl="1">
              <a:defRPr/>
            </a:pPr>
            <a:r>
              <a:rPr lang="en-US" sz="1800" dirty="0"/>
              <a:t>The </a:t>
            </a:r>
            <a:r>
              <a:rPr lang="en-US" sz="1800" b="1" dirty="0"/>
              <a:t>Co-Browse with a Representative </a:t>
            </a:r>
            <a:r>
              <a:rPr lang="en-US" sz="1800" dirty="0"/>
              <a:t>feature will allow you to work with a representative when you log into the Portal</a:t>
            </a:r>
            <a:r>
              <a:rPr lang="en-US" sz="1400" i="1" dirty="0"/>
              <a:t> </a:t>
            </a:r>
          </a:p>
          <a:p>
            <a:pPr marL="0" indent="0">
              <a:buFontTx/>
              <a:buNone/>
              <a:defRPr/>
            </a:pPr>
            <a:endParaRPr lang="en-US" sz="1200" b="1" dirty="0"/>
          </a:p>
          <a:p>
            <a:pPr marL="0" indent="0">
              <a:buFontTx/>
              <a:buNone/>
              <a:defRPr/>
            </a:pPr>
            <a:r>
              <a:rPr lang="en-US" sz="2000" b="1" dirty="0"/>
              <a:t>SHBP Member Services Email: </a:t>
            </a:r>
            <a:r>
              <a:rPr lang="en-US" sz="2000" dirty="0">
                <a:hlinkClick r:id="rId6"/>
              </a:rPr>
              <a:t>SHBPservicecenter@adp.com</a:t>
            </a:r>
            <a:endParaRPr lang="en-US" sz="2000" dirty="0"/>
          </a:p>
          <a:p>
            <a:pPr lvl="1">
              <a:defRPr/>
            </a:pPr>
            <a:r>
              <a:rPr lang="en-US" sz="1800" dirty="0"/>
              <a:t>You may email any questions you have to an SHBP Representative 24 hours a day, seven days a week.</a:t>
            </a:r>
          </a:p>
          <a:p>
            <a:pPr lvl="1">
              <a:defRPr/>
            </a:pPr>
            <a:r>
              <a:rPr lang="en-US" sz="1800" dirty="0"/>
              <a:t>Email responses will be sent within 1-2 business days during normal business hours below.</a:t>
            </a:r>
          </a:p>
          <a:p>
            <a:pPr lvl="1">
              <a:defRPr/>
            </a:pPr>
            <a:endParaRPr lang="en-US" sz="1200" dirty="0"/>
          </a:p>
          <a:p>
            <a:pPr marL="0" indent="0">
              <a:buFontTx/>
              <a:buNone/>
              <a:defRPr/>
            </a:pPr>
            <a:r>
              <a:rPr lang="en-US" sz="2000" b="1" dirty="0"/>
              <a:t>SHBP Member Services Saturday Hours are Back October 21, 2023 through November 18, 2023! </a:t>
            </a:r>
            <a:endParaRPr lang="en-US" sz="2000" dirty="0"/>
          </a:p>
          <a:p>
            <a:pPr lvl="1">
              <a:defRPr/>
            </a:pPr>
            <a:r>
              <a:rPr lang="en-US" sz="1800" dirty="0"/>
              <a:t>Monday – Friday 8:30 a.m. to 7:30 p.m. ET, Saturday 8:00 a.m. to 5:00 p.m. ET </a:t>
            </a:r>
          </a:p>
          <a:p>
            <a:pPr lvl="1">
              <a:defRPr/>
            </a:pPr>
            <a:r>
              <a:rPr lang="en-US" sz="1800" dirty="0"/>
              <a:t>Too busy to wait? When the call center has high call volumes, you will be prompted to take advantage of </a:t>
            </a:r>
            <a:r>
              <a:rPr lang="en-US" sz="1800" b="1" dirty="0"/>
              <a:t>Virtual Holds </a:t>
            </a:r>
            <a:r>
              <a:rPr lang="en-US" sz="1800" dirty="0"/>
              <a:t>and </a:t>
            </a:r>
            <a:r>
              <a:rPr lang="en-US" sz="1800" b="1" dirty="0"/>
              <a:t>Scheduled Callbacks.</a:t>
            </a:r>
            <a:endParaRPr lang="en-US" sz="1800" dirty="0"/>
          </a:p>
        </p:txBody>
      </p:sp>
      <p:pic>
        <p:nvPicPr>
          <p:cNvPr id="5" name="Recorded Sound">
            <a:hlinkClick r:id="" action="ppaction://media"/>
            <a:extLst>
              <a:ext uri="{FF2B5EF4-FFF2-40B4-BE49-F238E27FC236}">
                <a16:creationId xmlns:a16="http://schemas.microsoft.com/office/drawing/2014/main" id="{D589DFD8-8869-B571-8E0F-8DF4C7FD3F2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68800" y="32258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522"/>
    </mc:Choice>
    <mc:Fallback xmlns="">
      <p:transition spd="slow" advTm="42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5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228600" y="1498600"/>
            <a:ext cx="8686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fontAlgn="base">
              <a:spcBef>
                <a:spcPct val="20000"/>
              </a:spcBef>
              <a:spcAft>
                <a:spcPct val="0"/>
              </a:spcAft>
              <a:buChar char="»"/>
              <a:defRPr sz="3200">
                <a:solidFill>
                  <a:schemeClr val="tx1"/>
                </a:solidFill>
                <a:latin typeface="+mn-lt"/>
              </a:defRPr>
            </a:lvl6pPr>
            <a:lvl7pPr marL="2971800" indent="-228600" algn="l" rtl="0" fontAlgn="base">
              <a:spcBef>
                <a:spcPct val="20000"/>
              </a:spcBef>
              <a:spcAft>
                <a:spcPct val="0"/>
              </a:spcAft>
              <a:buChar char="»"/>
              <a:defRPr sz="3200">
                <a:solidFill>
                  <a:schemeClr val="tx1"/>
                </a:solidFill>
                <a:latin typeface="+mn-lt"/>
              </a:defRPr>
            </a:lvl7pPr>
            <a:lvl8pPr marL="3429000" indent="-228600" algn="l" rtl="0" fontAlgn="base">
              <a:spcBef>
                <a:spcPct val="20000"/>
              </a:spcBef>
              <a:spcAft>
                <a:spcPct val="0"/>
              </a:spcAft>
              <a:buChar char="»"/>
              <a:defRPr sz="3200">
                <a:solidFill>
                  <a:schemeClr val="tx1"/>
                </a:solidFill>
                <a:latin typeface="+mn-lt"/>
              </a:defRPr>
            </a:lvl8pPr>
            <a:lvl9pPr marL="3886200" indent="-228600" algn="l" rtl="0" fontAlgn="base">
              <a:spcBef>
                <a:spcPct val="20000"/>
              </a:spcBef>
              <a:spcAft>
                <a:spcPct val="0"/>
              </a:spcAft>
              <a:buChar char="»"/>
              <a:defRPr sz="3200">
                <a:solidFill>
                  <a:schemeClr val="tx1"/>
                </a:solidFill>
                <a:latin typeface="+mn-lt"/>
              </a:defRPr>
            </a:lvl9pPr>
          </a:lstStyle>
          <a:p>
            <a:pPr marL="0" indent="0">
              <a:buNone/>
            </a:pPr>
            <a:endParaRPr lang="en-US" sz="2000" b="1" u="sng" kern="0" dirty="0">
              <a:solidFill>
                <a:schemeClr val="accent3">
                  <a:lumMod val="50000"/>
                </a:schemeClr>
              </a:solidFill>
            </a:endParaRPr>
          </a:p>
        </p:txBody>
      </p:sp>
      <p:sp>
        <p:nvSpPr>
          <p:cNvPr id="5" name="Rectangle 4">
            <a:extLst>
              <a:ext uri="{FF2B5EF4-FFF2-40B4-BE49-F238E27FC236}">
                <a16:creationId xmlns:a16="http://schemas.microsoft.com/office/drawing/2014/main" id="{A59DDB72-3651-45C5-98BD-BAC31C28D117}"/>
              </a:ext>
            </a:extLst>
          </p:cNvPr>
          <p:cNvSpPr/>
          <p:nvPr/>
        </p:nvSpPr>
        <p:spPr>
          <a:xfrm>
            <a:off x="76200" y="210979"/>
            <a:ext cx="8991599" cy="707886"/>
          </a:xfrm>
          <a:prstGeom prst="rect">
            <a:avLst/>
          </a:prstGeom>
        </p:spPr>
        <p:txBody>
          <a:bodyPr wrap="square">
            <a:spAutoFit/>
          </a:bodyPr>
          <a:lstStyle/>
          <a:p>
            <a:pPr marL="0" indent="0" algn="ctr">
              <a:buFontTx/>
              <a:buNone/>
            </a:pPr>
            <a:r>
              <a:rPr lang="en-US" altLang="en-US" sz="4000" b="1" dirty="0">
                <a:solidFill>
                  <a:schemeClr val="bg1"/>
                </a:solidFill>
              </a:rPr>
              <a:t>Thank You!</a:t>
            </a:r>
          </a:p>
        </p:txBody>
      </p:sp>
      <p:pic>
        <p:nvPicPr>
          <p:cNvPr id="6" name="Picture 5">
            <a:extLst>
              <a:ext uri="{FF2B5EF4-FFF2-40B4-BE49-F238E27FC236}">
                <a16:creationId xmlns:a16="http://schemas.microsoft.com/office/drawing/2014/main" id="{26983C4F-DCA6-463B-B55B-74EB69965C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6414" y="1803400"/>
            <a:ext cx="4124738" cy="3301857"/>
          </a:xfrm>
          <a:prstGeom prst="rect">
            <a:avLst/>
          </a:prstGeom>
        </p:spPr>
      </p:pic>
      <p:pic>
        <p:nvPicPr>
          <p:cNvPr id="2" name="Recorded Sound">
            <a:hlinkClick r:id="" action="ppaction://media"/>
            <a:extLst>
              <a:ext uri="{FF2B5EF4-FFF2-40B4-BE49-F238E27FC236}">
                <a16:creationId xmlns:a16="http://schemas.microsoft.com/office/drawing/2014/main" id="{5305F593-9B77-7BFB-5278-6AEC8CB45F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541503626"/>
      </p:ext>
    </p:extLst>
  </p:cSld>
  <p:clrMapOvr>
    <a:masterClrMapping/>
  </p:clrMapOvr>
  <mc:AlternateContent xmlns:mc="http://schemas.openxmlformats.org/markup-compatibility/2006" xmlns:p14="http://schemas.microsoft.com/office/powerpoint/2010/main">
    <mc:Choice Requires="p14">
      <p:transition spd="slow" p14:dur="2000" advTm="3705"/>
    </mc:Choice>
    <mc:Fallback xmlns="">
      <p:transition spd="slow" advTm="3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228600" y="1498600"/>
            <a:ext cx="8686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fontAlgn="base">
              <a:spcBef>
                <a:spcPct val="20000"/>
              </a:spcBef>
              <a:spcAft>
                <a:spcPct val="0"/>
              </a:spcAft>
              <a:buChar char="»"/>
              <a:defRPr sz="3200">
                <a:solidFill>
                  <a:schemeClr val="tx1"/>
                </a:solidFill>
                <a:latin typeface="+mn-lt"/>
              </a:defRPr>
            </a:lvl6pPr>
            <a:lvl7pPr marL="2971800" indent="-228600" algn="l" rtl="0" fontAlgn="base">
              <a:spcBef>
                <a:spcPct val="20000"/>
              </a:spcBef>
              <a:spcAft>
                <a:spcPct val="0"/>
              </a:spcAft>
              <a:buChar char="»"/>
              <a:defRPr sz="3200">
                <a:solidFill>
                  <a:schemeClr val="tx1"/>
                </a:solidFill>
                <a:latin typeface="+mn-lt"/>
              </a:defRPr>
            </a:lvl7pPr>
            <a:lvl8pPr marL="3429000" indent="-228600" algn="l" rtl="0" fontAlgn="base">
              <a:spcBef>
                <a:spcPct val="20000"/>
              </a:spcBef>
              <a:spcAft>
                <a:spcPct val="0"/>
              </a:spcAft>
              <a:buChar char="»"/>
              <a:defRPr sz="3200">
                <a:solidFill>
                  <a:schemeClr val="tx1"/>
                </a:solidFill>
                <a:latin typeface="+mn-lt"/>
              </a:defRPr>
            </a:lvl8pPr>
            <a:lvl9pPr marL="3886200" indent="-228600" algn="l" rtl="0" fontAlgn="base">
              <a:spcBef>
                <a:spcPct val="20000"/>
              </a:spcBef>
              <a:spcAft>
                <a:spcPct val="0"/>
              </a:spcAft>
              <a:buChar char="»"/>
              <a:defRPr sz="3200">
                <a:solidFill>
                  <a:schemeClr val="tx1"/>
                </a:solidFill>
                <a:latin typeface="+mn-lt"/>
              </a:defRPr>
            </a:lvl9pPr>
          </a:lstStyle>
          <a:p>
            <a:pPr marL="0" indent="0">
              <a:buNone/>
            </a:pPr>
            <a:endParaRPr lang="en-US" sz="2000" b="1" u="sng" kern="0" dirty="0">
              <a:solidFill>
                <a:schemeClr val="accent3">
                  <a:lumMod val="50000"/>
                </a:schemeClr>
              </a:solidFill>
            </a:endParaRPr>
          </a:p>
        </p:txBody>
      </p:sp>
      <p:sp>
        <p:nvSpPr>
          <p:cNvPr id="5" name="Rectangle 4">
            <a:extLst>
              <a:ext uri="{FF2B5EF4-FFF2-40B4-BE49-F238E27FC236}">
                <a16:creationId xmlns:a16="http://schemas.microsoft.com/office/drawing/2014/main" id="{A59DDB72-3651-45C5-98BD-BAC31C28D117}"/>
              </a:ext>
            </a:extLst>
          </p:cNvPr>
          <p:cNvSpPr/>
          <p:nvPr/>
        </p:nvSpPr>
        <p:spPr>
          <a:xfrm>
            <a:off x="0" y="-76200"/>
            <a:ext cx="9144000" cy="1323439"/>
          </a:xfrm>
          <a:prstGeom prst="rect">
            <a:avLst/>
          </a:prstGeom>
        </p:spPr>
        <p:txBody>
          <a:bodyPr wrap="square">
            <a:spAutoFit/>
          </a:bodyPr>
          <a:lstStyle/>
          <a:p>
            <a:pPr marL="0" indent="0" algn="ctr">
              <a:buFontTx/>
              <a:buNone/>
            </a:pPr>
            <a:r>
              <a:rPr lang="en-US" altLang="en-US" sz="4000" b="1" dirty="0">
                <a:solidFill>
                  <a:schemeClr val="bg1"/>
                </a:solidFill>
              </a:rPr>
              <a:t>Important Information for the </a:t>
            </a:r>
          </a:p>
          <a:p>
            <a:pPr marL="0" indent="0" algn="ctr">
              <a:buFontTx/>
              <a:buNone/>
            </a:pPr>
            <a:r>
              <a:rPr lang="en-US" altLang="en-US" sz="4000" b="1" dirty="0">
                <a:solidFill>
                  <a:schemeClr val="bg1"/>
                </a:solidFill>
              </a:rPr>
              <a:t>2023 Retiree Option Change Period</a:t>
            </a:r>
          </a:p>
        </p:txBody>
      </p:sp>
      <p:pic>
        <p:nvPicPr>
          <p:cNvPr id="3" name="Picture 2">
            <a:extLst>
              <a:ext uri="{FF2B5EF4-FFF2-40B4-BE49-F238E27FC236}">
                <a16:creationId xmlns:a16="http://schemas.microsoft.com/office/drawing/2014/main" id="{665ED6FA-350F-4842-9381-6D413B464B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6414" y="1803400"/>
            <a:ext cx="4124738" cy="3301857"/>
          </a:xfrm>
          <a:prstGeom prst="rect">
            <a:avLst/>
          </a:prstGeom>
        </p:spPr>
      </p:pic>
      <p:pic>
        <p:nvPicPr>
          <p:cNvPr id="12" name="Recorded Sound">
            <a:hlinkClick r:id="" action="ppaction://media"/>
            <a:extLst>
              <a:ext uri="{FF2B5EF4-FFF2-40B4-BE49-F238E27FC236}">
                <a16:creationId xmlns:a16="http://schemas.microsoft.com/office/drawing/2014/main" id="{CF30D2FA-3434-81E5-60CF-B76E07A532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112242328"/>
      </p:ext>
    </p:extLst>
  </p:cSld>
  <p:clrMapOvr>
    <a:masterClrMapping/>
  </p:clrMapOvr>
  <mc:AlternateContent xmlns:mc="http://schemas.openxmlformats.org/markup-compatibility/2006" xmlns:p14="http://schemas.microsoft.com/office/powerpoint/2010/main">
    <mc:Choice Requires="p14">
      <p:transition spd="slow" p14:dur="2000" advTm="5058"/>
    </mc:Choice>
    <mc:Fallback xmlns="">
      <p:transition spd="slow" advTm="5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5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228600" y="1498600"/>
            <a:ext cx="8686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fontAlgn="base">
              <a:spcBef>
                <a:spcPct val="20000"/>
              </a:spcBef>
              <a:spcAft>
                <a:spcPct val="0"/>
              </a:spcAft>
              <a:buChar char="»"/>
              <a:defRPr sz="3200">
                <a:solidFill>
                  <a:schemeClr val="tx1"/>
                </a:solidFill>
                <a:latin typeface="+mn-lt"/>
              </a:defRPr>
            </a:lvl6pPr>
            <a:lvl7pPr marL="2971800" indent="-228600" algn="l" rtl="0" fontAlgn="base">
              <a:spcBef>
                <a:spcPct val="20000"/>
              </a:spcBef>
              <a:spcAft>
                <a:spcPct val="0"/>
              </a:spcAft>
              <a:buChar char="»"/>
              <a:defRPr sz="3200">
                <a:solidFill>
                  <a:schemeClr val="tx1"/>
                </a:solidFill>
                <a:latin typeface="+mn-lt"/>
              </a:defRPr>
            </a:lvl7pPr>
            <a:lvl8pPr marL="3429000" indent="-228600" algn="l" rtl="0" fontAlgn="base">
              <a:spcBef>
                <a:spcPct val="20000"/>
              </a:spcBef>
              <a:spcAft>
                <a:spcPct val="0"/>
              </a:spcAft>
              <a:buChar char="»"/>
              <a:defRPr sz="3200">
                <a:solidFill>
                  <a:schemeClr val="tx1"/>
                </a:solidFill>
                <a:latin typeface="+mn-lt"/>
              </a:defRPr>
            </a:lvl8pPr>
            <a:lvl9pPr marL="3886200" indent="-228600" algn="l" rtl="0" fontAlgn="base">
              <a:spcBef>
                <a:spcPct val="20000"/>
              </a:spcBef>
              <a:spcAft>
                <a:spcPct val="0"/>
              </a:spcAft>
              <a:buChar char="»"/>
              <a:defRPr sz="3200">
                <a:solidFill>
                  <a:schemeClr val="tx1"/>
                </a:solidFill>
                <a:latin typeface="+mn-lt"/>
              </a:defRPr>
            </a:lvl9pPr>
          </a:lstStyle>
          <a:p>
            <a:pPr marL="0" indent="0">
              <a:buNone/>
            </a:pPr>
            <a:endParaRPr lang="en-US" sz="2000" b="1" u="sng" kern="0" dirty="0">
              <a:solidFill>
                <a:schemeClr val="accent3">
                  <a:lumMod val="50000"/>
                </a:schemeClr>
              </a:solidFill>
            </a:endParaRPr>
          </a:p>
        </p:txBody>
      </p:sp>
      <p:sp>
        <p:nvSpPr>
          <p:cNvPr id="5" name="Rectangle 4">
            <a:extLst>
              <a:ext uri="{FF2B5EF4-FFF2-40B4-BE49-F238E27FC236}">
                <a16:creationId xmlns:a16="http://schemas.microsoft.com/office/drawing/2014/main" id="{A59DDB72-3651-45C5-98BD-BAC31C28D117}"/>
              </a:ext>
            </a:extLst>
          </p:cNvPr>
          <p:cNvSpPr/>
          <p:nvPr/>
        </p:nvSpPr>
        <p:spPr>
          <a:xfrm>
            <a:off x="0" y="-76200"/>
            <a:ext cx="9144000" cy="1323439"/>
          </a:xfrm>
          <a:prstGeom prst="rect">
            <a:avLst/>
          </a:prstGeom>
        </p:spPr>
        <p:txBody>
          <a:bodyPr wrap="square">
            <a:spAutoFit/>
          </a:bodyPr>
          <a:lstStyle/>
          <a:p>
            <a:pPr marL="0" indent="0" algn="ctr">
              <a:buFontTx/>
              <a:buNone/>
            </a:pPr>
            <a:r>
              <a:rPr lang="en-US" altLang="en-US" sz="4000" b="1" dirty="0">
                <a:solidFill>
                  <a:schemeClr val="bg1"/>
                </a:solidFill>
              </a:rPr>
              <a:t>Important Information for the </a:t>
            </a:r>
          </a:p>
          <a:p>
            <a:pPr marL="0" indent="0" algn="ctr">
              <a:buFontTx/>
              <a:buNone/>
            </a:pPr>
            <a:r>
              <a:rPr lang="en-US" altLang="en-US" sz="4000" b="1" dirty="0">
                <a:solidFill>
                  <a:schemeClr val="bg1"/>
                </a:solidFill>
              </a:rPr>
              <a:t>2023 Retiree Option Change Period</a:t>
            </a:r>
          </a:p>
        </p:txBody>
      </p:sp>
      <p:sp>
        <p:nvSpPr>
          <p:cNvPr id="6" name="Content Placeholder 1">
            <a:extLst>
              <a:ext uri="{FF2B5EF4-FFF2-40B4-BE49-F238E27FC236}">
                <a16:creationId xmlns:a16="http://schemas.microsoft.com/office/drawing/2014/main" id="{026A1ED1-549A-480C-B96F-A4CF7BE36BE8}"/>
              </a:ext>
            </a:extLst>
          </p:cNvPr>
          <p:cNvSpPr txBox="1">
            <a:spLocks/>
          </p:cNvSpPr>
          <p:nvPr/>
        </p:nvSpPr>
        <p:spPr bwMode="auto">
          <a:xfrm>
            <a:off x="152400" y="1371600"/>
            <a:ext cx="8534400" cy="110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fontAlgn="base">
              <a:spcBef>
                <a:spcPct val="20000"/>
              </a:spcBef>
              <a:spcAft>
                <a:spcPct val="0"/>
              </a:spcAft>
              <a:buChar char="»"/>
              <a:defRPr sz="3200">
                <a:solidFill>
                  <a:schemeClr val="tx1"/>
                </a:solidFill>
                <a:latin typeface="+mn-lt"/>
              </a:defRPr>
            </a:lvl6pPr>
            <a:lvl7pPr marL="2971800" indent="-228600" algn="l" rtl="0" fontAlgn="base">
              <a:spcBef>
                <a:spcPct val="20000"/>
              </a:spcBef>
              <a:spcAft>
                <a:spcPct val="0"/>
              </a:spcAft>
              <a:buChar char="»"/>
              <a:defRPr sz="3200">
                <a:solidFill>
                  <a:schemeClr val="tx1"/>
                </a:solidFill>
                <a:latin typeface="+mn-lt"/>
              </a:defRPr>
            </a:lvl7pPr>
            <a:lvl8pPr marL="3429000" indent="-228600" algn="l" rtl="0" fontAlgn="base">
              <a:spcBef>
                <a:spcPct val="20000"/>
              </a:spcBef>
              <a:spcAft>
                <a:spcPct val="0"/>
              </a:spcAft>
              <a:buChar char="»"/>
              <a:defRPr sz="3200">
                <a:solidFill>
                  <a:schemeClr val="tx1"/>
                </a:solidFill>
                <a:latin typeface="+mn-lt"/>
              </a:defRPr>
            </a:lvl8pPr>
            <a:lvl9pPr marL="3886200" indent="-228600" algn="l" rtl="0" fontAlgn="base">
              <a:spcBef>
                <a:spcPct val="20000"/>
              </a:spcBef>
              <a:spcAft>
                <a:spcPct val="0"/>
              </a:spcAft>
              <a:buChar char="»"/>
              <a:defRPr sz="3200">
                <a:solidFill>
                  <a:schemeClr val="tx1"/>
                </a:solidFill>
                <a:latin typeface="+mn-lt"/>
              </a:defRPr>
            </a:lvl9pPr>
          </a:lstStyle>
          <a:p>
            <a:pPr marL="0" indent="0">
              <a:buNone/>
            </a:pPr>
            <a:r>
              <a:rPr lang="en-US" sz="2000" kern="0" dirty="0"/>
              <a:t>This year’s Retiree Option Change Period is a “Passive Enrollment” period, which means the vendors and plan options offered by SHBP will remain the same as last year, so Retirees currently enrolled in coverage are not required to make an election unless they want to make changes. </a:t>
            </a:r>
          </a:p>
          <a:p>
            <a:pPr marL="0" indent="0">
              <a:buNone/>
            </a:pPr>
            <a:endParaRPr lang="en-US" sz="2000" kern="0" dirty="0"/>
          </a:p>
          <a:p>
            <a:pPr marL="0" indent="0">
              <a:buNone/>
            </a:pPr>
            <a:r>
              <a:rPr lang="en-US" sz="2000" kern="0" dirty="0"/>
              <a:t>Retirees currently enrolled in coverage who take no action will simply roll over to the same plan option they are currently enrolled in. </a:t>
            </a:r>
          </a:p>
          <a:p>
            <a:pPr marL="0" indent="0">
              <a:buNone/>
            </a:pPr>
            <a:endParaRPr lang="en-US" sz="2000" b="1" kern="0" dirty="0"/>
          </a:p>
          <a:p>
            <a:pPr marL="0" indent="0">
              <a:buNone/>
            </a:pPr>
            <a:r>
              <a:rPr lang="en-US" sz="2000" b="1" kern="0" dirty="0"/>
              <a:t>So, if you’re happy with your current plan option </a:t>
            </a:r>
            <a:r>
              <a:rPr lang="en-US" sz="2000" b="1" u="sng" kern="0" dirty="0"/>
              <a:t>and</a:t>
            </a:r>
            <a:r>
              <a:rPr lang="en-US" sz="2000" b="1" kern="0" dirty="0"/>
              <a:t> have no changes, you don’t have to take any action for this year’s ROCP. </a:t>
            </a:r>
          </a:p>
          <a:p>
            <a:pPr marL="0" indent="0">
              <a:buNone/>
            </a:pPr>
            <a:endParaRPr lang="en-US" sz="2000" b="1" kern="0" dirty="0"/>
          </a:p>
          <a:p>
            <a:pPr marL="0" indent="0" algn="ctr">
              <a:buNone/>
            </a:pPr>
            <a:r>
              <a:rPr lang="en-US" b="1" i="1" kern="0" dirty="0"/>
              <a:t>Skip the Phones! </a:t>
            </a:r>
            <a:r>
              <a:rPr lang="en-US" b="1" kern="0" dirty="0"/>
              <a:t> </a:t>
            </a:r>
            <a:endParaRPr lang="en-US" b="1" dirty="0"/>
          </a:p>
          <a:p>
            <a:pPr marL="0" indent="0">
              <a:buNone/>
            </a:pPr>
            <a:endParaRPr lang="en-US" dirty="0"/>
          </a:p>
          <a:p>
            <a:pPr marL="0" indent="0">
              <a:buNone/>
            </a:pPr>
            <a:endParaRPr lang="en-US" sz="2000" dirty="0"/>
          </a:p>
          <a:p>
            <a:pPr marL="0" indent="0">
              <a:buNone/>
            </a:pPr>
            <a:endParaRPr lang="en-US" sz="2000" dirty="0"/>
          </a:p>
          <a:p>
            <a:pPr marL="0" indent="0">
              <a:buNone/>
            </a:pPr>
            <a:endParaRPr lang="en-US" sz="1000" dirty="0"/>
          </a:p>
        </p:txBody>
      </p:sp>
      <p:pic>
        <p:nvPicPr>
          <p:cNvPr id="13" name="Recorded Sound">
            <a:hlinkClick r:id="" action="ppaction://media"/>
            <a:extLst>
              <a:ext uri="{FF2B5EF4-FFF2-40B4-BE49-F238E27FC236}">
                <a16:creationId xmlns:a16="http://schemas.microsoft.com/office/drawing/2014/main" id="{FA2D8531-00F5-A774-2E59-9271B5672B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16400" y="3429000"/>
            <a:ext cx="406400" cy="406400"/>
          </a:xfrm>
          <a:prstGeom prst="rect">
            <a:avLst/>
          </a:prstGeom>
        </p:spPr>
      </p:pic>
    </p:spTree>
    <p:extLst>
      <p:ext uri="{BB962C8B-B14F-4D97-AF65-F5344CB8AC3E}">
        <p14:creationId xmlns:p14="http://schemas.microsoft.com/office/powerpoint/2010/main" val="98799967"/>
      </p:ext>
    </p:extLst>
  </p:cSld>
  <p:clrMapOvr>
    <a:masterClrMapping/>
  </p:clrMapOvr>
  <mc:AlternateContent xmlns:mc="http://schemas.openxmlformats.org/markup-compatibility/2006" xmlns:p14="http://schemas.microsoft.com/office/powerpoint/2010/main">
    <mc:Choice Requires="p14">
      <p:transition spd="slow" p14:dur="2000" advTm="44593"/>
    </mc:Choice>
    <mc:Fallback xmlns="">
      <p:transition spd="slow" advTm="44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99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228600" y="1498600"/>
            <a:ext cx="8686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fontAlgn="base">
              <a:spcBef>
                <a:spcPct val="20000"/>
              </a:spcBef>
              <a:spcAft>
                <a:spcPct val="0"/>
              </a:spcAft>
              <a:buChar char="»"/>
              <a:defRPr sz="3200">
                <a:solidFill>
                  <a:schemeClr val="tx1"/>
                </a:solidFill>
                <a:latin typeface="+mn-lt"/>
              </a:defRPr>
            </a:lvl6pPr>
            <a:lvl7pPr marL="2971800" indent="-228600" algn="l" rtl="0" fontAlgn="base">
              <a:spcBef>
                <a:spcPct val="20000"/>
              </a:spcBef>
              <a:spcAft>
                <a:spcPct val="0"/>
              </a:spcAft>
              <a:buChar char="»"/>
              <a:defRPr sz="3200">
                <a:solidFill>
                  <a:schemeClr val="tx1"/>
                </a:solidFill>
                <a:latin typeface="+mn-lt"/>
              </a:defRPr>
            </a:lvl7pPr>
            <a:lvl8pPr marL="3429000" indent="-228600" algn="l" rtl="0" fontAlgn="base">
              <a:spcBef>
                <a:spcPct val="20000"/>
              </a:spcBef>
              <a:spcAft>
                <a:spcPct val="0"/>
              </a:spcAft>
              <a:buChar char="»"/>
              <a:defRPr sz="3200">
                <a:solidFill>
                  <a:schemeClr val="tx1"/>
                </a:solidFill>
                <a:latin typeface="+mn-lt"/>
              </a:defRPr>
            </a:lvl8pPr>
            <a:lvl9pPr marL="3886200" indent="-228600" algn="l" rtl="0" fontAlgn="base">
              <a:spcBef>
                <a:spcPct val="20000"/>
              </a:spcBef>
              <a:spcAft>
                <a:spcPct val="0"/>
              </a:spcAft>
              <a:buChar char="»"/>
              <a:defRPr sz="3200">
                <a:solidFill>
                  <a:schemeClr val="tx1"/>
                </a:solidFill>
                <a:latin typeface="+mn-lt"/>
              </a:defRPr>
            </a:lvl9pPr>
          </a:lstStyle>
          <a:p>
            <a:pPr marL="0" indent="0">
              <a:buNone/>
            </a:pPr>
            <a:endParaRPr lang="en-US" sz="2000" b="1" u="sng" kern="0" dirty="0">
              <a:solidFill>
                <a:schemeClr val="accent3">
                  <a:lumMod val="50000"/>
                </a:schemeClr>
              </a:solidFill>
            </a:endParaRPr>
          </a:p>
        </p:txBody>
      </p:sp>
      <p:sp>
        <p:nvSpPr>
          <p:cNvPr id="5" name="Rectangle 4">
            <a:extLst>
              <a:ext uri="{FF2B5EF4-FFF2-40B4-BE49-F238E27FC236}">
                <a16:creationId xmlns:a16="http://schemas.microsoft.com/office/drawing/2014/main" id="{A59DDB72-3651-45C5-98BD-BAC31C28D117}"/>
              </a:ext>
            </a:extLst>
          </p:cNvPr>
          <p:cNvSpPr/>
          <p:nvPr/>
        </p:nvSpPr>
        <p:spPr>
          <a:xfrm>
            <a:off x="210599" y="210979"/>
            <a:ext cx="8596368" cy="707886"/>
          </a:xfrm>
          <a:prstGeom prst="rect">
            <a:avLst/>
          </a:prstGeom>
        </p:spPr>
        <p:txBody>
          <a:bodyPr wrap="square">
            <a:spAutoFit/>
          </a:bodyPr>
          <a:lstStyle/>
          <a:p>
            <a:pPr marL="0" indent="0" algn="ctr">
              <a:buFontTx/>
              <a:buNone/>
            </a:pPr>
            <a:r>
              <a:rPr lang="en-US" altLang="en-US" sz="4000" b="1" dirty="0">
                <a:solidFill>
                  <a:schemeClr val="bg1"/>
                </a:solidFill>
              </a:rPr>
              <a:t>Registration &amp; Log In</a:t>
            </a:r>
          </a:p>
        </p:txBody>
      </p:sp>
      <p:pic>
        <p:nvPicPr>
          <p:cNvPr id="3" name="Picture 2">
            <a:extLst>
              <a:ext uri="{FF2B5EF4-FFF2-40B4-BE49-F238E27FC236}">
                <a16:creationId xmlns:a16="http://schemas.microsoft.com/office/drawing/2014/main" id="{665ED6FA-350F-4842-9381-6D413B464B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6414" y="1803400"/>
            <a:ext cx="4124738" cy="3301857"/>
          </a:xfrm>
          <a:prstGeom prst="rect">
            <a:avLst/>
          </a:prstGeom>
        </p:spPr>
      </p:pic>
      <p:pic>
        <p:nvPicPr>
          <p:cNvPr id="13" name="Recorded Sound">
            <a:hlinkClick r:id="" action="ppaction://media"/>
            <a:extLst>
              <a:ext uri="{FF2B5EF4-FFF2-40B4-BE49-F238E27FC236}">
                <a16:creationId xmlns:a16="http://schemas.microsoft.com/office/drawing/2014/main" id="{605A0D09-18E5-189C-B79F-1652C8B403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653486861"/>
      </p:ext>
    </p:extLst>
  </p:cSld>
  <p:clrMapOvr>
    <a:masterClrMapping/>
  </p:clrMapOvr>
  <mc:AlternateContent xmlns:mc="http://schemas.openxmlformats.org/markup-compatibility/2006" xmlns:p14="http://schemas.microsoft.com/office/powerpoint/2010/main">
    <mc:Choice Requires="p14">
      <p:transition spd="slow" p14:dur="2000" advTm="6175"/>
    </mc:Choice>
    <mc:Fallback xmlns="">
      <p:transition spd="slow" advTm="6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7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noChangeArrowheads="1"/>
          </p:cNvSpPr>
          <p:nvPr>
            <p:ph type="title"/>
          </p:nvPr>
        </p:nvSpPr>
        <p:spPr>
          <a:xfrm>
            <a:off x="0" y="189804"/>
            <a:ext cx="9144000" cy="800796"/>
          </a:xfrm>
        </p:spPr>
        <p:txBody>
          <a:bodyPr/>
          <a:lstStyle/>
          <a:p>
            <a:pPr marL="0" indent="0" algn="ctr">
              <a:buFontTx/>
              <a:buNone/>
            </a:pPr>
            <a:r>
              <a:rPr lang="en-US" altLang="en-US" dirty="0"/>
              <a:t>Registration &amp; Log In</a:t>
            </a:r>
          </a:p>
        </p:txBody>
      </p:sp>
      <p:sp>
        <p:nvSpPr>
          <p:cNvPr id="2" name="TextBox 1">
            <a:extLst>
              <a:ext uri="{FF2B5EF4-FFF2-40B4-BE49-F238E27FC236}">
                <a16:creationId xmlns:a16="http://schemas.microsoft.com/office/drawing/2014/main" id="{EEA59CB5-F03E-467C-8706-0254EFB737DA}"/>
              </a:ext>
            </a:extLst>
          </p:cNvPr>
          <p:cNvSpPr txBox="1"/>
          <p:nvPr/>
        </p:nvSpPr>
        <p:spPr>
          <a:xfrm>
            <a:off x="2895600" y="1828800"/>
            <a:ext cx="184731" cy="369332"/>
          </a:xfrm>
          <a:prstGeom prst="rect">
            <a:avLst/>
          </a:prstGeom>
          <a:noFill/>
        </p:spPr>
        <p:txBody>
          <a:bodyPr wrap="none" rtlCol="0">
            <a:spAutoFit/>
          </a:bodyPr>
          <a:lstStyle/>
          <a:p>
            <a:endParaRPr lang="en-US" dirty="0"/>
          </a:p>
        </p:txBody>
      </p:sp>
      <p:sp>
        <p:nvSpPr>
          <p:cNvPr id="8" name="TextBox 7">
            <a:extLst>
              <a:ext uri="{FF2B5EF4-FFF2-40B4-BE49-F238E27FC236}">
                <a16:creationId xmlns:a16="http://schemas.microsoft.com/office/drawing/2014/main" id="{8EACA39B-272B-40D0-8E5A-7C3E6A9F9E07}"/>
              </a:ext>
            </a:extLst>
          </p:cNvPr>
          <p:cNvSpPr txBox="1"/>
          <p:nvPr/>
        </p:nvSpPr>
        <p:spPr>
          <a:xfrm>
            <a:off x="533400" y="4419600"/>
            <a:ext cx="8806869" cy="3108543"/>
          </a:xfrm>
          <a:prstGeom prst="rect">
            <a:avLst/>
          </a:prstGeom>
          <a:noFill/>
        </p:spPr>
        <p:txBody>
          <a:bodyPr wrap="square" lIns="91440" tIns="45720" rIns="91440" bIns="45720" anchor="t">
            <a:spAutoFit/>
          </a:bodyPr>
          <a:lstStyle/>
          <a:p>
            <a:r>
              <a:rPr lang="en-US" altLang="en-US" sz="2000" b="1" dirty="0">
                <a:latin typeface="+mj-lt"/>
              </a:rPr>
              <a:t>Retirees may access</a:t>
            </a:r>
            <a:r>
              <a:rPr lang="en-US" altLang="en-US" sz="2000" b="1" dirty="0"/>
              <a:t> </a:t>
            </a:r>
            <a:r>
              <a:rPr lang="en-US" sz="2000" b="1" dirty="0">
                <a:latin typeface="+mn-lt"/>
              </a:rPr>
              <a:t>the SHBP Enrollment Portal at </a:t>
            </a:r>
            <a:r>
              <a:rPr lang="en-US" sz="2000" b="1" dirty="0">
                <a:latin typeface="+mn-lt"/>
                <a:hlinkClick r:id="rId5"/>
              </a:rPr>
              <a:t>https://myshbpga.adp.com</a:t>
            </a:r>
            <a:endParaRPr lang="en-US" sz="2000" b="1" dirty="0">
              <a:latin typeface="+mn-lt"/>
            </a:endParaRPr>
          </a:p>
          <a:p>
            <a:r>
              <a:rPr lang="en-US" sz="2000" b="1" dirty="0">
                <a:latin typeface="+mn-lt"/>
              </a:rPr>
              <a:t>24 hours a day, 7 days a week.</a:t>
            </a:r>
          </a:p>
          <a:p>
            <a:endParaRPr lang="en-US" sz="2000" b="1" dirty="0">
              <a:latin typeface="+mn-lt"/>
            </a:endParaRPr>
          </a:p>
          <a:p>
            <a:r>
              <a:rPr lang="en-US" sz="2000" b="1" dirty="0">
                <a:latin typeface="+mn-lt"/>
              </a:rPr>
              <a:t>The mobile application is also available.    </a:t>
            </a:r>
          </a:p>
          <a:p>
            <a:endParaRPr lang="en-US" sz="2000" b="1" dirty="0">
              <a:latin typeface="+mn-lt"/>
            </a:endParaRPr>
          </a:p>
          <a:p>
            <a:r>
              <a:rPr lang="en-US" sz="2000" dirty="0">
                <a:latin typeface="+mn-lt"/>
              </a:rPr>
              <a:t>You must have a </a:t>
            </a:r>
            <a:r>
              <a:rPr lang="en-US" sz="2000" b="1" dirty="0">
                <a:latin typeface="+mn-lt"/>
              </a:rPr>
              <a:t>User ID and Password </a:t>
            </a:r>
            <a:r>
              <a:rPr lang="en-US" sz="2000" dirty="0">
                <a:latin typeface="+mn-lt"/>
              </a:rPr>
              <a:t>to access the Portal.</a:t>
            </a:r>
          </a:p>
          <a:p>
            <a:pPr marL="457200" indent="-457200">
              <a:buFont typeface="+mj-lt"/>
              <a:buAutoNum type="arabicPeriod"/>
            </a:pPr>
            <a:endParaRPr lang="en-US" sz="2000" b="1" dirty="0">
              <a:latin typeface="+mn-lt"/>
            </a:endParaRPr>
          </a:p>
          <a:p>
            <a:endParaRPr lang="en-US" sz="2000" b="1" dirty="0">
              <a:latin typeface="+mn-lt"/>
            </a:endParaRPr>
          </a:p>
          <a:p>
            <a:endParaRPr lang="en-US" dirty="0"/>
          </a:p>
          <a:p>
            <a:endParaRPr lang="en-US" i="1" dirty="0">
              <a:cs typeface="Arial"/>
            </a:endParaRPr>
          </a:p>
        </p:txBody>
      </p:sp>
      <p:pic>
        <p:nvPicPr>
          <p:cNvPr id="6" name="Picture 5">
            <a:extLst>
              <a:ext uri="{FF2B5EF4-FFF2-40B4-BE49-F238E27FC236}">
                <a16:creationId xmlns:a16="http://schemas.microsoft.com/office/drawing/2014/main" id="{1897239C-5B89-0660-2C03-FB0B0CF6578E}"/>
              </a:ext>
            </a:extLst>
          </p:cNvPr>
          <p:cNvPicPr>
            <a:picLocks noChangeAspect="1"/>
          </p:cNvPicPr>
          <p:nvPr/>
        </p:nvPicPr>
        <p:blipFill>
          <a:blip r:embed="rId6"/>
          <a:stretch>
            <a:fillRect/>
          </a:stretch>
        </p:blipFill>
        <p:spPr>
          <a:xfrm>
            <a:off x="685800" y="1529357"/>
            <a:ext cx="5740265" cy="2744350"/>
          </a:xfrm>
          <a:prstGeom prst="rect">
            <a:avLst/>
          </a:prstGeom>
        </p:spPr>
      </p:pic>
      <p:pic>
        <p:nvPicPr>
          <p:cNvPr id="15" name="Picture 14">
            <a:extLst>
              <a:ext uri="{FF2B5EF4-FFF2-40B4-BE49-F238E27FC236}">
                <a16:creationId xmlns:a16="http://schemas.microsoft.com/office/drawing/2014/main" id="{CC2C9807-F130-20A3-4AFE-A73B9E208156}"/>
              </a:ext>
            </a:extLst>
          </p:cNvPr>
          <p:cNvPicPr>
            <a:picLocks noChangeAspect="1"/>
          </p:cNvPicPr>
          <p:nvPr/>
        </p:nvPicPr>
        <p:blipFill>
          <a:blip r:embed="rId7"/>
          <a:stretch>
            <a:fillRect/>
          </a:stretch>
        </p:blipFill>
        <p:spPr>
          <a:xfrm>
            <a:off x="7239000" y="1594998"/>
            <a:ext cx="1346200" cy="2615994"/>
          </a:xfrm>
          <a:prstGeom prst="rect">
            <a:avLst/>
          </a:prstGeom>
        </p:spPr>
      </p:pic>
      <p:pic>
        <p:nvPicPr>
          <p:cNvPr id="24" name="Recorded Sound">
            <a:hlinkClick r:id="" action="ppaction://media"/>
            <a:extLst>
              <a:ext uri="{FF2B5EF4-FFF2-40B4-BE49-F238E27FC236}">
                <a16:creationId xmlns:a16="http://schemas.microsoft.com/office/drawing/2014/main" id="{F2AC5FC0-8220-2A2C-DFFB-0FBEEEBB1B9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68800" y="32258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128"/>
    </mc:Choice>
    <mc:Fallback xmlns="">
      <p:transition spd="slow" advTm="29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128"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p:cNvSpPr>
            <a:spLocks noGrp="1" noChangeArrowheads="1"/>
          </p:cNvSpPr>
          <p:nvPr>
            <p:ph type="title"/>
          </p:nvPr>
        </p:nvSpPr>
        <p:spPr>
          <a:xfrm>
            <a:off x="0" y="152400"/>
            <a:ext cx="9144000" cy="990600"/>
          </a:xfrm>
        </p:spPr>
        <p:txBody>
          <a:bodyPr/>
          <a:lstStyle/>
          <a:p>
            <a:pPr marL="0" indent="0" algn="ctr">
              <a:buFontTx/>
              <a:buNone/>
            </a:pPr>
            <a:r>
              <a:rPr lang="en-US" altLang="en-US" dirty="0"/>
              <a:t>Registration &amp; Log In</a:t>
            </a:r>
          </a:p>
        </p:txBody>
      </p:sp>
      <p:sp>
        <p:nvSpPr>
          <p:cNvPr id="2" name="Content Placeholder 1">
            <a:extLst>
              <a:ext uri="{FF2B5EF4-FFF2-40B4-BE49-F238E27FC236}">
                <a16:creationId xmlns:a16="http://schemas.microsoft.com/office/drawing/2014/main" id="{6685F7ED-73AD-45B3-828B-CDB01EA897B8}"/>
              </a:ext>
            </a:extLst>
          </p:cNvPr>
          <p:cNvSpPr>
            <a:spLocks noGrp="1"/>
          </p:cNvSpPr>
          <p:nvPr>
            <p:ph idx="1"/>
          </p:nvPr>
        </p:nvSpPr>
        <p:spPr>
          <a:xfrm>
            <a:off x="304800" y="1371601"/>
            <a:ext cx="8534400" cy="762000"/>
          </a:xfrm>
        </p:spPr>
        <p:txBody>
          <a:bodyPr/>
          <a:lstStyle/>
          <a:p>
            <a:pPr marL="0" indent="0">
              <a:buNone/>
            </a:pPr>
            <a:r>
              <a:rPr lang="en-US" sz="2000" b="1" dirty="0">
                <a:latin typeface="Arial"/>
                <a:cs typeface="Arial"/>
              </a:rPr>
              <a:t>Create your Account.  </a:t>
            </a:r>
            <a:r>
              <a:rPr lang="en-US" sz="2000" dirty="0">
                <a:latin typeface="Arial"/>
                <a:cs typeface="Arial"/>
              </a:rPr>
              <a:t>If you do not have a User ID and Password, select </a:t>
            </a:r>
            <a:r>
              <a:rPr lang="en-US" sz="2000" i="1" dirty="0">
                <a:latin typeface="Arial"/>
                <a:cs typeface="Arial"/>
              </a:rPr>
              <a:t>Create Account</a:t>
            </a:r>
            <a:r>
              <a:rPr lang="en-US" sz="2000" dirty="0">
                <a:latin typeface="Arial"/>
                <a:cs typeface="Arial"/>
              </a:rPr>
              <a:t>. </a:t>
            </a:r>
            <a:endParaRPr lang="en-US" altLang="en-US" sz="2000" b="1" dirty="0">
              <a:latin typeface="Arial" panose="020B0604020202020204" pitchFamily="34" charset="0"/>
            </a:endParaRPr>
          </a:p>
          <a:p>
            <a:pPr>
              <a:spcBef>
                <a:spcPct val="0"/>
              </a:spcBef>
              <a:buFontTx/>
              <a:buNone/>
            </a:pPr>
            <a:endParaRPr lang="en-US" altLang="en-US" sz="2000" b="1" dirty="0">
              <a:latin typeface="Arial" panose="020B0604020202020204" pitchFamily="34" charset="0"/>
            </a:endParaRPr>
          </a:p>
          <a:p>
            <a:endParaRPr lang="en-US" b="1" dirty="0"/>
          </a:p>
        </p:txBody>
      </p:sp>
      <p:sp>
        <p:nvSpPr>
          <p:cNvPr id="7" name="TextBox 6">
            <a:extLst>
              <a:ext uri="{FF2B5EF4-FFF2-40B4-BE49-F238E27FC236}">
                <a16:creationId xmlns:a16="http://schemas.microsoft.com/office/drawing/2014/main" id="{51373A6A-455D-40CA-A99C-E0356C453CE4}"/>
              </a:ext>
            </a:extLst>
          </p:cNvPr>
          <p:cNvSpPr txBox="1"/>
          <p:nvPr/>
        </p:nvSpPr>
        <p:spPr>
          <a:xfrm>
            <a:off x="4707256" y="2781804"/>
            <a:ext cx="4033157" cy="369332"/>
          </a:xfrm>
          <a:prstGeom prst="rect">
            <a:avLst/>
          </a:prstGeom>
          <a:noFill/>
        </p:spPr>
        <p:txBody>
          <a:bodyPr wrap="square" rtlCol="0">
            <a:spAutoFit/>
          </a:bodyPr>
          <a:lstStyle/>
          <a:p>
            <a:r>
              <a:rPr lang="en-US" sz="1800" dirty="0">
                <a:latin typeface="Arial"/>
                <a:cs typeface="Arial"/>
              </a:rPr>
              <a:t>The registration code is </a:t>
            </a:r>
            <a:r>
              <a:rPr lang="en-US" sz="1800" i="1" dirty="0">
                <a:latin typeface="Arial"/>
                <a:cs typeface="Arial"/>
              </a:rPr>
              <a:t>SHBP-GA. </a:t>
            </a:r>
            <a:endParaRPr lang="en-US" dirty="0"/>
          </a:p>
        </p:txBody>
      </p:sp>
      <p:pic>
        <p:nvPicPr>
          <p:cNvPr id="12" name="Picture 11">
            <a:extLst>
              <a:ext uri="{FF2B5EF4-FFF2-40B4-BE49-F238E27FC236}">
                <a16:creationId xmlns:a16="http://schemas.microsoft.com/office/drawing/2014/main" id="{A6AB7DE8-72A8-627A-10CD-52EAF333DAC0}"/>
              </a:ext>
            </a:extLst>
          </p:cNvPr>
          <p:cNvPicPr>
            <a:picLocks noChangeAspect="1"/>
          </p:cNvPicPr>
          <p:nvPr/>
        </p:nvPicPr>
        <p:blipFill>
          <a:blip r:embed="rId6"/>
          <a:stretch>
            <a:fillRect/>
          </a:stretch>
        </p:blipFill>
        <p:spPr>
          <a:xfrm>
            <a:off x="4332733" y="3184266"/>
            <a:ext cx="4658867" cy="2944864"/>
          </a:xfrm>
          <a:prstGeom prst="rect">
            <a:avLst/>
          </a:prstGeom>
        </p:spPr>
      </p:pic>
      <p:pic>
        <p:nvPicPr>
          <p:cNvPr id="14" name="Picture 13">
            <a:extLst>
              <a:ext uri="{FF2B5EF4-FFF2-40B4-BE49-F238E27FC236}">
                <a16:creationId xmlns:a16="http://schemas.microsoft.com/office/drawing/2014/main" id="{968DB2BE-FA31-7F5C-40CE-215104461431}"/>
              </a:ext>
            </a:extLst>
          </p:cNvPr>
          <p:cNvPicPr>
            <a:picLocks noChangeAspect="1"/>
          </p:cNvPicPr>
          <p:nvPr/>
        </p:nvPicPr>
        <p:blipFill>
          <a:blip r:embed="rId7"/>
          <a:stretch>
            <a:fillRect/>
          </a:stretch>
        </p:blipFill>
        <p:spPr>
          <a:xfrm>
            <a:off x="990600" y="2057400"/>
            <a:ext cx="2908449" cy="4241800"/>
          </a:xfrm>
          <a:prstGeom prst="rect">
            <a:avLst/>
          </a:prstGeom>
        </p:spPr>
      </p:pic>
      <p:pic>
        <p:nvPicPr>
          <p:cNvPr id="16" name="Recorded Sound">
            <a:hlinkClick r:id="" action="ppaction://media"/>
            <a:extLst>
              <a:ext uri="{FF2B5EF4-FFF2-40B4-BE49-F238E27FC236}">
                <a16:creationId xmlns:a16="http://schemas.microsoft.com/office/drawing/2014/main" id="{4EE8CE2E-D4EB-4566-5F1E-17872625A30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368800" y="3225800"/>
            <a:ext cx="406400" cy="406400"/>
          </a:xfrm>
          <a:prstGeom prst="rect">
            <a:avLst/>
          </a:prstGeom>
        </p:spPr>
      </p:pic>
    </p:spTree>
    <p:custDataLst>
      <p:tags r:id="rId1"/>
    </p:custDataLst>
    <p:extLst>
      <p:ext uri="{BB962C8B-B14F-4D97-AF65-F5344CB8AC3E}">
        <p14:creationId xmlns:p14="http://schemas.microsoft.com/office/powerpoint/2010/main" val="2655783445"/>
      </p:ext>
    </p:extLst>
  </p:cSld>
  <p:clrMapOvr>
    <a:masterClrMapping/>
  </p:clrMapOvr>
  <mc:AlternateContent xmlns:mc="http://schemas.openxmlformats.org/markup-compatibility/2006" xmlns:p14="http://schemas.microsoft.com/office/powerpoint/2010/main">
    <mc:Choice Requires="p14">
      <p:transition spd="slow" p14:dur="2000" advTm="32594"/>
    </mc:Choice>
    <mc:Fallback xmlns="">
      <p:transition spd="slow" advTm="32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59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6|6.6"/>
</p:tagLst>
</file>

<file path=ppt/tags/tag2.xml><?xml version="1.0" encoding="utf-8"?>
<p:tagLst xmlns:a="http://schemas.openxmlformats.org/drawingml/2006/main" xmlns:r="http://schemas.openxmlformats.org/officeDocument/2006/relationships" xmlns:p="http://schemas.openxmlformats.org/presentationml/2006/main">
  <p:tag name="TIMING" val="|14.3"/>
</p:tagLst>
</file>

<file path=ppt/tags/tag3.xml><?xml version="1.0" encoding="utf-8"?>
<p:tagLst xmlns:a="http://schemas.openxmlformats.org/drawingml/2006/main" xmlns:r="http://schemas.openxmlformats.org/officeDocument/2006/relationships" xmlns:p="http://schemas.openxmlformats.org/presentationml/2006/main">
  <p:tag name="TIMING" val="|44.2"/>
</p:tagLst>
</file>

<file path=ppt/tags/tag4.xml><?xml version="1.0" encoding="utf-8"?>
<p:tagLst xmlns:a="http://schemas.openxmlformats.org/drawingml/2006/main" xmlns:r="http://schemas.openxmlformats.org/officeDocument/2006/relationships" xmlns:p="http://schemas.openxmlformats.org/presentationml/2006/main">
  <p:tag name="TIMING" val="|48.4"/>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6896</Words>
  <Application>Microsoft Office PowerPoint</Application>
  <PresentationFormat>On-screen Show (4:3)</PresentationFormat>
  <Paragraphs>515</Paragraphs>
  <Slides>47</Slides>
  <Notes>47</Notes>
  <HiddenSlides>0</HiddenSlides>
  <MMClips>47</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51" baseType="lpstr">
      <vt:lpstr>Arial</vt:lpstr>
      <vt:lpstr>Arial Narrow</vt:lpstr>
      <vt:lpstr>Default Design</vt:lpstr>
      <vt:lpstr>Acrobat Document</vt:lpstr>
      <vt:lpstr>PowerPoint Presentation</vt:lpstr>
      <vt:lpstr>PowerPoint Presentation</vt:lpstr>
      <vt:lpstr>PowerPoint Presentation</vt:lpstr>
      <vt:lpstr>Agenda</vt:lpstr>
      <vt:lpstr>PowerPoint Presentation</vt:lpstr>
      <vt:lpstr>PowerPoint Presentation</vt:lpstr>
      <vt:lpstr>PowerPoint Presentation</vt:lpstr>
      <vt:lpstr>Registration &amp; Log In</vt:lpstr>
      <vt:lpstr>Registration &amp; Log In</vt:lpstr>
      <vt:lpstr>Registration &amp; Log In</vt:lpstr>
      <vt:lpstr>Registration &amp; Log In</vt:lpstr>
      <vt:lpstr>Registration &amp; Log In</vt:lpstr>
      <vt:lpstr>Registration &amp; Log In</vt:lpstr>
      <vt:lpstr>PowerPoint Presentation</vt:lpstr>
      <vt:lpstr>Your Benefits Dashboard</vt:lpstr>
      <vt:lpstr>Your Benefits Dashboard</vt:lpstr>
      <vt:lpstr>Your Benefits Dashboard</vt:lpstr>
      <vt:lpstr>PowerPoint Presentation</vt:lpstr>
      <vt:lpstr>Making Your ROCP Election</vt:lpstr>
      <vt:lpstr>Making Your ROCP Election</vt:lpstr>
      <vt:lpstr>Making Your ROCP Election</vt:lpstr>
      <vt:lpstr>Making Your ROCP Election</vt:lpstr>
      <vt:lpstr>Making Your ROCP Election</vt:lpstr>
      <vt:lpstr>Making Your ROCP Election</vt:lpstr>
      <vt:lpstr>Making Your ROCP Election</vt:lpstr>
      <vt:lpstr>Making Your ROCP Election</vt:lpstr>
      <vt:lpstr>Making Your ROCP Election</vt:lpstr>
      <vt:lpstr>Making Your ROCP Election</vt:lpstr>
      <vt:lpstr>Making Your ROCP Election</vt:lpstr>
      <vt:lpstr>Your Completed ROCP Election</vt:lpstr>
      <vt:lpstr>PowerPoint Presentation</vt:lpstr>
      <vt:lpstr>Viewing Your Benefits</vt:lpstr>
      <vt:lpstr>Viewing Your Benefits</vt:lpstr>
      <vt:lpstr>Viewing Your Benefits</vt:lpstr>
      <vt:lpstr>Viewing Your Benefits</vt:lpstr>
      <vt:lpstr>PowerPoint Presentation</vt:lpstr>
      <vt:lpstr>Manage Information</vt:lpstr>
      <vt:lpstr>Manage Information</vt:lpstr>
      <vt:lpstr>Manage Information</vt:lpstr>
      <vt:lpstr>Manage Information</vt:lpstr>
      <vt:lpstr>Manage Information</vt:lpstr>
      <vt:lpstr>Manage Information</vt:lpstr>
      <vt:lpstr>PowerPoint Presentation</vt:lpstr>
      <vt:lpstr>Need Help?</vt:lpstr>
      <vt:lpstr>Need Help?</vt:lpstr>
      <vt:lpstr>Need Help?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2020-04-27T13:42:40Z</dcterms:created>
  <dcterms:modified xsi:type="dcterms:W3CDTF">2023-09-12T17:36:39Z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Locations">
    <vt:lpwstr>Default Design:3</vt:lpwstr>
  </property>
  <property fmtid="{D5CDD505-2E9C-101B-9397-08002B2CF9AE}" pid="3" name="ClassificationContentMarkingFooterText">
    <vt:lpwstr>ADP Business</vt:lpwstr>
  </property>
  <property fmtid="{D5CDD505-2E9C-101B-9397-08002B2CF9AE}" pid="4" name="MSIP_Label_6d060876-987d-4718-9c28-062e296e59fa_Enabled">
    <vt:lpwstr>true</vt:lpwstr>
  </property>
  <property fmtid="{D5CDD505-2E9C-101B-9397-08002B2CF9AE}" pid="5" name="MSIP_Label_6d060876-987d-4718-9c28-062e296e59fa_SetDate">
    <vt:lpwstr>2023-09-12T16:46:44Z</vt:lpwstr>
  </property>
  <property fmtid="{D5CDD505-2E9C-101B-9397-08002B2CF9AE}" pid="6" name="MSIP_Label_6d060876-987d-4718-9c28-062e296e59fa_Method">
    <vt:lpwstr>Privileged</vt:lpwstr>
  </property>
  <property fmtid="{D5CDD505-2E9C-101B-9397-08002B2CF9AE}" pid="7" name="MSIP_Label_6d060876-987d-4718-9c28-062e296e59fa_Name">
    <vt:lpwstr>ADP Business [manual or no visual markings]</vt:lpwstr>
  </property>
  <property fmtid="{D5CDD505-2E9C-101B-9397-08002B2CF9AE}" pid="8" name="MSIP_Label_6d060876-987d-4718-9c28-062e296e59fa_SiteId">
    <vt:lpwstr>4c2c8480-d3f0-485b-b750-807ff693802f</vt:lpwstr>
  </property>
  <property fmtid="{D5CDD505-2E9C-101B-9397-08002B2CF9AE}" pid="9" name="MSIP_Label_6d060876-987d-4718-9c28-062e296e59fa_ActionId">
    <vt:lpwstr>81c3a152-10e9-43eb-a3d2-4ca2d089cf40</vt:lpwstr>
  </property>
  <property fmtid="{D5CDD505-2E9C-101B-9397-08002B2CF9AE}" pid="10" name="MSIP_Label_6d060876-987d-4718-9c28-062e296e59fa_ContentBits">
    <vt:lpwstr>0</vt:lpwstr>
  </property>
</Properties>
</file>