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661" r:id="rId5"/>
  </p:sldMasterIdLst>
  <p:notesMasterIdLst>
    <p:notesMasterId r:id="rId59"/>
  </p:notesMasterIdLst>
  <p:handoutMasterIdLst>
    <p:handoutMasterId r:id="rId60"/>
  </p:handoutMasterIdLst>
  <p:sldIdLst>
    <p:sldId id="256" r:id="rId6"/>
    <p:sldId id="260" r:id="rId7"/>
    <p:sldId id="386" r:id="rId8"/>
    <p:sldId id="362" r:id="rId9"/>
    <p:sldId id="521" r:id="rId10"/>
    <p:sldId id="524" r:id="rId11"/>
    <p:sldId id="478" r:id="rId12"/>
    <p:sldId id="522" r:id="rId13"/>
    <p:sldId id="525" r:id="rId14"/>
    <p:sldId id="477" r:id="rId15"/>
    <p:sldId id="382" r:id="rId16"/>
    <p:sldId id="363" r:id="rId17"/>
    <p:sldId id="387" r:id="rId18"/>
    <p:sldId id="385" r:id="rId19"/>
    <p:sldId id="446" r:id="rId20"/>
    <p:sldId id="388" r:id="rId21"/>
    <p:sldId id="448" r:id="rId22"/>
    <p:sldId id="508" r:id="rId23"/>
    <p:sldId id="518" r:id="rId24"/>
    <p:sldId id="523" r:id="rId25"/>
    <p:sldId id="394" r:id="rId26"/>
    <p:sldId id="456" r:id="rId27"/>
    <p:sldId id="526" r:id="rId28"/>
    <p:sldId id="364" r:id="rId29"/>
    <p:sldId id="389" r:id="rId30"/>
    <p:sldId id="519" r:id="rId31"/>
    <p:sldId id="396" r:id="rId32"/>
    <p:sldId id="449" r:id="rId33"/>
    <p:sldId id="527" r:id="rId34"/>
    <p:sldId id="468" r:id="rId35"/>
    <p:sldId id="409" r:id="rId36"/>
    <p:sldId id="453" r:id="rId37"/>
    <p:sldId id="452" r:id="rId38"/>
    <p:sldId id="439" r:id="rId39"/>
    <p:sldId id="454" r:id="rId40"/>
    <p:sldId id="455" r:id="rId41"/>
    <p:sldId id="441" r:id="rId42"/>
    <p:sldId id="528" r:id="rId43"/>
    <p:sldId id="470" r:id="rId44"/>
    <p:sldId id="442" r:id="rId45"/>
    <p:sldId id="460" r:id="rId46"/>
    <p:sldId id="466" r:id="rId47"/>
    <p:sldId id="529" r:id="rId48"/>
    <p:sldId id="475" r:id="rId49"/>
    <p:sldId id="471" r:id="rId50"/>
    <p:sldId id="399" r:id="rId51"/>
    <p:sldId id="530" r:id="rId52"/>
    <p:sldId id="472" r:id="rId53"/>
    <p:sldId id="473" r:id="rId54"/>
    <p:sldId id="474" r:id="rId55"/>
    <p:sldId id="531" r:id="rId56"/>
    <p:sldId id="377" r:id="rId57"/>
    <p:sldId id="438" r:id="rId58"/>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ba Ehteshami" initials="SE" lastIdx="3" clrIdx="0"/>
  <p:cmAuthor id="1" name="Patterson, Dianne" initials="PD" lastIdx="8" clrIdx="1"/>
  <p:cmAuthor id="2" name="Drogula, Claire" initials="DC" lastIdx="2" clrIdx="2"/>
  <p:cmAuthor id="3" name="Rennie, Cheryl (ES)" initials="RC(" lastIdx="63" clrIdx="3"/>
  <p:cmAuthor id="4" name="Harrington, Erica (ES)" initials="HE(" lastIdx="3" clrIdx="4"/>
  <p:cmAuthor id="5" name="Harrington, Erica (ES)" initials="HE( [2]" lastIdx="2" clrIdx="5"/>
  <p:cmAuthor id="6" name="Johnson, Lekeisha" initials="JL" lastIdx="40" clrIdx="6"/>
  <p:cmAuthor id="7" name="White, Joy" initials="WJ" lastIdx="2" clrIdx="7"/>
  <p:cmAuthor id="8" name="Manning, Rhonda" initials="MR" lastIdx="112" clrIdx="8"/>
  <p:cmAuthor id="9" name="Manning, Rhonda" initials="MR [2]" lastIdx="7" clrIdx="9"/>
  <p:cmAuthor id="10" name="Rickman, Jeffrey" initials="RJ" lastIdx="14" clrIdx="10"/>
  <p:cmAuthor id="11" name="T Hall" initials="TH" lastIdx="3" clrIdx="11"/>
  <p:cmAuthor id="12" name="Nelson, Roberta (ES)" initials="NR(" lastIdx="5" clrIdx="12">
    <p:extLst>
      <p:ext uri="{19B8F6BF-5375-455C-9EA6-DF929625EA0E}">
        <p15:presenceInfo xmlns:p15="http://schemas.microsoft.com/office/powerpoint/2012/main" userId="Nelson, Roberta (ES)" providerId="None"/>
      </p:ext>
    </p:extLst>
  </p:cmAuthor>
  <p:cmAuthor id="13" name="Thomas, Kaleema" initials="TK" lastIdx="15" clrIdx="13">
    <p:extLst>
      <p:ext uri="{19B8F6BF-5375-455C-9EA6-DF929625EA0E}">
        <p15:presenceInfo xmlns:p15="http://schemas.microsoft.com/office/powerpoint/2012/main" userId="S::kaleema.thomas@dch.ga.gov::93ad3fe0-944b-454a-964b-be5ab743b90a" providerId="AD"/>
      </p:ext>
    </p:extLst>
  </p:cmAuthor>
  <p:cmAuthor id="14" name="bruser1729" initials="b" lastIdx="23" clrIdx="14">
    <p:extLst>
      <p:ext uri="{19B8F6BF-5375-455C-9EA6-DF929625EA0E}">
        <p15:presenceInfo xmlns:p15="http://schemas.microsoft.com/office/powerpoint/2012/main" userId="bruser1729" providerId="None"/>
      </p:ext>
    </p:extLst>
  </p:cmAuthor>
  <p:cmAuthor id="15" name="Craven, Cathy" initials="CC" lastIdx="5" clrIdx="15">
    <p:extLst>
      <p:ext uri="{19B8F6BF-5375-455C-9EA6-DF929625EA0E}">
        <p15:presenceInfo xmlns:p15="http://schemas.microsoft.com/office/powerpoint/2012/main" userId="S::ccraven@dch.ga.gov::671a02c8-362e-4305-82a6-53ee64ebca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A0A"/>
    <a:srgbClr val="4FC0F3"/>
    <a:srgbClr val="66C8FE"/>
    <a:srgbClr val="BEEDB1"/>
    <a:srgbClr val="FFFF99"/>
    <a:srgbClr val="CCFFCC"/>
    <a:srgbClr val="CCECFF"/>
    <a:srgbClr val="CCFFFF"/>
    <a:srgbClr val="FFFF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13" autoAdjust="0"/>
    <p:restoredTop sz="61639" autoAdjust="0"/>
  </p:normalViewPr>
  <p:slideViewPr>
    <p:cSldViewPr snapToGrid="0">
      <p:cViewPr varScale="1">
        <p:scale>
          <a:sx n="200" d="100"/>
          <a:sy n="200" d="100"/>
        </p:scale>
        <p:origin x="6560" y="16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12" y="-155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1" y="2"/>
            <a:ext cx="3036218" cy="465137"/>
          </a:xfrm>
          <a:prstGeom prst="rect">
            <a:avLst/>
          </a:prstGeom>
          <a:noFill/>
          <a:ln w="9525">
            <a:noFill/>
            <a:miter lim="800000"/>
            <a:headEnd/>
            <a:tailEnd/>
          </a:ln>
          <a:effectLst/>
        </p:spPr>
        <p:txBody>
          <a:bodyPr vert="horz" wrap="square" lIns="91748" tIns="45877" rIns="91748" bIns="45877" numCol="1" anchor="t" anchorCtr="0" compatLnSpc="1">
            <a:prstTxWarp prst="textNoShape">
              <a:avLst/>
            </a:prstTxWarp>
          </a:bodyPr>
          <a:lstStyle>
            <a:lvl1pPr defTabSz="916988">
              <a:defRPr sz="1200"/>
            </a:lvl1pPr>
          </a:lstStyle>
          <a:p>
            <a:pPr>
              <a:defRPr/>
            </a:pPr>
            <a:endParaRPr lang="en-US"/>
          </a:p>
        </p:txBody>
      </p:sp>
      <p:sp>
        <p:nvSpPr>
          <p:cNvPr id="83971" name="Rectangle 3"/>
          <p:cNvSpPr>
            <a:spLocks noGrp="1" noChangeArrowheads="1"/>
          </p:cNvSpPr>
          <p:nvPr>
            <p:ph type="dt" sz="quarter" idx="1"/>
          </p:nvPr>
        </p:nvSpPr>
        <p:spPr bwMode="auto">
          <a:xfrm>
            <a:off x="3972561" y="2"/>
            <a:ext cx="3036218" cy="465137"/>
          </a:xfrm>
          <a:prstGeom prst="rect">
            <a:avLst/>
          </a:prstGeom>
          <a:noFill/>
          <a:ln w="9525">
            <a:noFill/>
            <a:miter lim="800000"/>
            <a:headEnd/>
            <a:tailEnd/>
          </a:ln>
          <a:effectLst/>
        </p:spPr>
        <p:txBody>
          <a:bodyPr vert="horz" wrap="square" lIns="91748" tIns="45877" rIns="91748" bIns="45877" numCol="1" anchor="t" anchorCtr="0" compatLnSpc="1">
            <a:prstTxWarp prst="textNoShape">
              <a:avLst/>
            </a:prstTxWarp>
          </a:bodyPr>
          <a:lstStyle>
            <a:lvl1pPr algn="r" defTabSz="916988">
              <a:defRPr sz="1200"/>
            </a:lvl1pPr>
          </a:lstStyle>
          <a:p>
            <a:pPr>
              <a:defRPr/>
            </a:pPr>
            <a:endParaRPr lang="en-US"/>
          </a:p>
        </p:txBody>
      </p:sp>
      <p:sp>
        <p:nvSpPr>
          <p:cNvPr id="83972" name="Rectangle 4"/>
          <p:cNvSpPr>
            <a:spLocks noGrp="1" noChangeArrowheads="1"/>
          </p:cNvSpPr>
          <p:nvPr>
            <p:ph type="ftr" sz="quarter" idx="2"/>
          </p:nvPr>
        </p:nvSpPr>
        <p:spPr bwMode="auto">
          <a:xfrm>
            <a:off x="1" y="8829681"/>
            <a:ext cx="3036218" cy="465137"/>
          </a:xfrm>
          <a:prstGeom prst="rect">
            <a:avLst/>
          </a:prstGeom>
          <a:noFill/>
          <a:ln w="9525">
            <a:noFill/>
            <a:miter lim="800000"/>
            <a:headEnd/>
            <a:tailEnd/>
          </a:ln>
          <a:effectLst/>
        </p:spPr>
        <p:txBody>
          <a:bodyPr vert="horz" wrap="square" lIns="91748" tIns="45877" rIns="91748" bIns="45877" numCol="1" anchor="b" anchorCtr="0" compatLnSpc="1">
            <a:prstTxWarp prst="textNoShape">
              <a:avLst/>
            </a:prstTxWarp>
          </a:bodyPr>
          <a:lstStyle>
            <a:lvl1pPr defTabSz="916988">
              <a:defRPr sz="1200"/>
            </a:lvl1pPr>
          </a:lstStyle>
          <a:p>
            <a:pPr>
              <a:defRPr/>
            </a:pPr>
            <a:endParaRPr lang="en-US"/>
          </a:p>
        </p:txBody>
      </p:sp>
      <p:sp>
        <p:nvSpPr>
          <p:cNvPr id="83973" name="Rectangle 5"/>
          <p:cNvSpPr>
            <a:spLocks noGrp="1" noChangeArrowheads="1"/>
          </p:cNvSpPr>
          <p:nvPr>
            <p:ph type="sldNum" sz="quarter" idx="3"/>
          </p:nvPr>
        </p:nvSpPr>
        <p:spPr bwMode="auto">
          <a:xfrm>
            <a:off x="3972561" y="8829681"/>
            <a:ext cx="3036218" cy="465137"/>
          </a:xfrm>
          <a:prstGeom prst="rect">
            <a:avLst/>
          </a:prstGeom>
          <a:noFill/>
          <a:ln w="9525">
            <a:noFill/>
            <a:miter lim="800000"/>
            <a:headEnd/>
            <a:tailEnd/>
          </a:ln>
          <a:effectLst/>
        </p:spPr>
        <p:txBody>
          <a:bodyPr vert="horz" wrap="square" lIns="91748" tIns="45877" rIns="91748" bIns="45877" numCol="1" anchor="b" anchorCtr="0" compatLnSpc="1">
            <a:prstTxWarp prst="textNoShape">
              <a:avLst/>
            </a:prstTxWarp>
          </a:bodyPr>
          <a:lstStyle>
            <a:lvl1pPr algn="r" defTabSz="916988">
              <a:defRPr sz="1200"/>
            </a:lvl1pPr>
          </a:lstStyle>
          <a:p>
            <a:pPr>
              <a:defRPr/>
            </a:pPr>
            <a:fld id="{A8415ECB-52C0-479F-A145-611EF1D7B15C}" type="slidenum">
              <a:rPr lang="en-US"/>
              <a:pPr>
                <a:defRPr/>
              </a:pPr>
              <a:t>‹#›</a:t>
            </a:fld>
            <a:endParaRPr lang="en-US"/>
          </a:p>
        </p:txBody>
      </p:sp>
    </p:spTree>
    <p:extLst>
      <p:ext uri="{BB962C8B-B14F-4D97-AF65-F5344CB8AC3E}">
        <p14:creationId xmlns:p14="http://schemas.microsoft.com/office/powerpoint/2010/main" val="77834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2"/>
            <a:ext cx="3036218" cy="465137"/>
          </a:xfrm>
          <a:prstGeom prst="rect">
            <a:avLst/>
          </a:prstGeom>
          <a:noFill/>
          <a:ln w="9525">
            <a:noFill/>
            <a:miter lim="800000"/>
            <a:headEnd/>
            <a:tailEnd/>
          </a:ln>
          <a:effectLst/>
        </p:spPr>
        <p:txBody>
          <a:bodyPr vert="horz" wrap="square" lIns="91748" tIns="45877" rIns="91748" bIns="45877" numCol="1" anchor="t" anchorCtr="0" compatLnSpc="1">
            <a:prstTxWarp prst="textNoShape">
              <a:avLst/>
            </a:prstTxWarp>
          </a:bodyPr>
          <a:lstStyle>
            <a:lvl1pPr defTabSz="916988">
              <a:defRPr sz="1200"/>
            </a:lvl1pPr>
          </a:lstStyle>
          <a:p>
            <a:pPr>
              <a:defRPr/>
            </a:pPr>
            <a:endParaRPr lang="en-US"/>
          </a:p>
        </p:txBody>
      </p:sp>
      <p:sp>
        <p:nvSpPr>
          <p:cNvPr id="21507" name="Rectangle 3"/>
          <p:cNvSpPr>
            <a:spLocks noGrp="1" noChangeArrowheads="1"/>
          </p:cNvSpPr>
          <p:nvPr>
            <p:ph type="dt" idx="1"/>
          </p:nvPr>
        </p:nvSpPr>
        <p:spPr bwMode="auto">
          <a:xfrm>
            <a:off x="3972561" y="2"/>
            <a:ext cx="3036218" cy="465137"/>
          </a:xfrm>
          <a:prstGeom prst="rect">
            <a:avLst/>
          </a:prstGeom>
          <a:noFill/>
          <a:ln w="9525">
            <a:noFill/>
            <a:miter lim="800000"/>
            <a:headEnd/>
            <a:tailEnd/>
          </a:ln>
          <a:effectLst/>
        </p:spPr>
        <p:txBody>
          <a:bodyPr vert="horz" wrap="square" lIns="91748" tIns="45877" rIns="91748" bIns="45877" numCol="1" anchor="t" anchorCtr="0" compatLnSpc="1">
            <a:prstTxWarp prst="textNoShape">
              <a:avLst/>
            </a:prstTxWarp>
          </a:bodyPr>
          <a:lstStyle>
            <a:lvl1pPr algn="r" defTabSz="916988">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701041" y="4416433"/>
            <a:ext cx="5608320" cy="4183064"/>
          </a:xfrm>
          <a:prstGeom prst="rect">
            <a:avLst/>
          </a:prstGeom>
          <a:noFill/>
          <a:ln w="9525">
            <a:noFill/>
            <a:miter lim="800000"/>
            <a:headEnd/>
            <a:tailEnd/>
          </a:ln>
          <a:effectLst/>
        </p:spPr>
        <p:txBody>
          <a:bodyPr vert="horz" wrap="square" lIns="91748" tIns="45877" rIns="91748" bIns="458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1" y="8829681"/>
            <a:ext cx="3036218" cy="465137"/>
          </a:xfrm>
          <a:prstGeom prst="rect">
            <a:avLst/>
          </a:prstGeom>
          <a:noFill/>
          <a:ln w="9525">
            <a:noFill/>
            <a:miter lim="800000"/>
            <a:headEnd/>
            <a:tailEnd/>
          </a:ln>
          <a:effectLst/>
        </p:spPr>
        <p:txBody>
          <a:bodyPr vert="horz" wrap="square" lIns="91748" tIns="45877" rIns="91748" bIns="45877" numCol="1" anchor="b" anchorCtr="0" compatLnSpc="1">
            <a:prstTxWarp prst="textNoShape">
              <a:avLst/>
            </a:prstTxWarp>
          </a:bodyPr>
          <a:lstStyle>
            <a:lvl1pPr defTabSz="916988">
              <a:defRPr sz="1200"/>
            </a:lvl1pPr>
          </a:lstStyle>
          <a:p>
            <a:pPr>
              <a:defRPr/>
            </a:pPr>
            <a:endParaRPr lang="en-US"/>
          </a:p>
        </p:txBody>
      </p:sp>
      <p:sp>
        <p:nvSpPr>
          <p:cNvPr id="21511" name="Rectangle 7"/>
          <p:cNvSpPr>
            <a:spLocks noGrp="1" noChangeArrowheads="1"/>
          </p:cNvSpPr>
          <p:nvPr>
            <p:ph type="sldNum" sz="quarter" idx="5"/>
          </p:nvPr>
        </p:nvSpPr>
        <p:spPr bwMode="auto">
          <a:xfrm>
            <a:off x="3972561" y="8829681"/>
            <a:ext cx="3036218" cy="465137"/>
          </a:xfrm>
          <a:prstGeom prst="rect">
            <a:avLst/>
          </a:prstGeom>
          <a:noFill/>
          <a:ln w="9525">
            <a:noFill/>
            <a:miter lim="800000"/>
            <a:headEnd/>
            <a:tailEnd/>
          </a:ln>
          <a:effectLst/>
        </p:spPr>
        <p:txBody>
          <a:bodyPr vert="horz" wrap="square" lIns="91748" tIns="45877" rIns="91748" bIns="45877" numCol="1" anchor="b" anchorCtr="0" compatLnSpc="1">
            <a:prstTxWarp prst="textNoShape">
              <a:avLst/>
            </a:prstTxWarp>
          </a:bodyPr>
          <a:lstStyle>
            <a:lvl1pPr algn="r" defTabSz="916988">
              <a:defRPr sz="1200"/>
            </a:lvl1pPr>
          </a:lstStyle>
          <a:p>
            <a:pPr>
              <a:defRPr/>
            </a:pPr>
            <a:fld id="{2506F992-5958-4F27-B139-8A08FCB40FB4}" type="slidenum">
              <a:rPr lang="en-US"/>
              <a:pPr>
                <a:defRPr/>
              </a:pPr>
              <a:t>‹#›</a:t>
            </a:fld>
            <a:endParaRPr lang="en-US"/>
          </a:p>
        </p:txBody>
      </p:sp>
    </p:spTree>
    <p:extLst>
      <p:ext uri="{BB962C8B-B14F-4D97-AF65-F5344CB8AC3E}">
        <p14:creationId xmlns:p14="http://schemas.microsoft.com/office/powerpoint/2010/main" val="31628594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xfrm>
            <a:off x="406400" y="696913"/>
            <a:ext cx="6197600" cy="3486150"/>
          </a:xfrm>
          <a:ln/>
        </p:spPr>
      </p:sp>
      <p:sp>
        <p:nvSpPr>
          <p:cNvPr id="17411" name="Slide Number Placeholder 3"/>
          <p:cNvSpPr>
            <a:spLocks noGrp="1"/>
          </p:cNvSpPr>
          <p:nvPr>
            <p:ph type="sldNum" sz="quarter" idx="5"/>
          </p:nvPr>
        </p:nvSpPr>
        <p:spPr>
          <a:noFill/>
        </p:spPr>
        <p:txBody>
          <a:bodyPr/>
          <a:lstStyle/>
          <a:p>
            <a:fld id="{FC2E89B9-677A-420C-B098-E6A01E8A1D0A}" type="slidenum">
              <a:rPr lang="en-US" smtClean="0"/>
              <a:pPr/>
              <a:t>0</a:t>
            </a:fld>
            <a:endParaRPr lang="en-US"/>
          </a:p>
        </p:txBody>
      </p:sp>
      <p:sp>
        <p:nvSpPr>
          <p:cNvPr id="2" name="Notes Placeholder 1"/>
          <p:cNvSpPr>
            <a:spLocks noGrp="1"/>
          </p:cNvSpPr>
          <p:nvPr>
            <p:ph type="body" sz="quarter" idx="10"/>
          </p:nvPr>
        </p:nvSpPr>
        <p:spPr>
          <a:xfrm>
            <a:off x="349308" y="4267205"/>
            <a:ext cx="6311786" cy="4183064"/>
          </a:xfrm>
        </p:spPr>
        <p:txBody>
          <a:bodyPr/>
          <a:lstStyle/>
          <a:p>
            <a:r>
              <a:rPr lang="en-US" sz="1600" b="1" dirty="0">
                <a:solidFill>
                  <a:srgbClr val="C00000"/>
                </a:solidFill>
              </a:rPr>
              <a:t>*Louis Amis’ recorded introduction will be played here*</a:t>
            </a:r>
          </a:p>
        </p:txBody>
      </p:sp>
    </p:spTree>
    <p:extLst>
      <p:ext uri="{BB962C8B-B14F-4D97-AF65-F5344CB8AC3E}">
        <p14:creationId xmlns:p14="http://schemas.microsoft.com/office/powerpoint/2010/main" val="49793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mn-lt"/>
                <a:ea typeface="Calibri" panose="020F0502020204030204" pitchFamily="34" charset="0"/>
                <a:cs typeface="Times New Roman" panose="02020603050405020304" pitchFamily="18" charset="0"/>
              </a:rPr>
              <a:t>In the Electing SHBP Coverage section of the presentation, we will discuss: </a:t>
            </a:r>
          </a:p>
          <a:p>
            <a:pPr marL="342900" marR="0" lvl="0" indent="-342900">
              <a:spcBef>
                <a:spcPts val="0"/>
              </a:spcBef>
              <a:spcAft>
                <a:spcPts val="0"/>
              </a:spcAft>
              <a:buFont typeface="Symbol" panose="05050102010706020507" pitchFamily="18" charset="2"/>
              <a:buChar char=""/>
            </a:pPr>
            <a:r>
              <a:rPr lang="en-US" sz="1800" b="1" dirty="0">
                <a:effectLst/>
                <a:latin typeface="+mn-lt"/>
                <a:ea typeface="Times New Roman" panose="02020603050405020304" pitchFamily="18" charset="0"/>
              </a:rPr>
              <a:t>How to elect SHBP Coverage using the SHBP Enrollment Portal or SHBP Member Services, which includes a New Co-browse with a Representative Feature </a:t>
            </a:r>
          </a:p>
          <a:p>
            <a:pPr marL="342900" marR="0" lvl="0" indent="-342900">
              <a:spcBef>
                <a:spcPts val="0"/>
              </a:spcBef>
              <a:spcAft>
                <a:spcPts val="0"/>
              </a:spcAft>
              <a:buFont typeface="Symbol" panose="05050102010706020507" pitchFamily="18" charset="2"/>
              <a:buChar char=""/>
            </a:pPr>
            <a:r>
              <a:rPr lang="en-US" sz="1800" b="1" dirty="0">
                <a:latin typeface="+mn-lt"/>
                <a:ea typeface="Times New Roman" panose="02020603050405020304" pitchFamily="18" charset="0"/>
              </a:rPr>
              <a:t>Our Mobile App</a:t>
            </a:r>
            <a:endParaRPr lang="en-US" sz="1800" b="1" dirty="0">
              <a:effectLst/>
              <a:latin typeface="+mn-l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mn-lt"/>
                <a:ea typeface="Times New Roman" panose="02020603050405020304" pitchFamily="18" charset="0"/>
              </a:rPr>
              <a:t>Overview of the SHBP Member Services Email System </a:t>
            </a:r>
          </a:p>
          <a:p>
            <a:pPr marL="342900" marR="0" lvl="0" indent="-342900">
              <a:spcBef>
                <a:spcPts val="0"/>
              </a:spcBef>
              <a:spcAft>
                <a:spcPts val="0"/>
              </a:spcAft>
              <a:buFont typeface="Symbol" panose="05050102010706020507" pitchFamily="18" charset="2"/>
              <a:buChar char=""/>
            </a:pPr>
            <a:r>
              <a:rPr lang="en-US" sz="1800" b="1" dirty="0">
                <a:effectLst/>
                <a:latin typeface="+mn-lt"/>
                <a:ea typeface="Times New Roman" panose="02020603050405020304" pitchFamily="18" charset="0"/>
              </a:rPr>
              <a:t>Responsibilities of your Employees and Retiring Employees</a:t>
            </a:r>
          </a:p>
          <a:p>
            <a:pPr marL="342900" marR="0" lvl="0" indent="-342900">
              <a:spcBef>
                <a:spcPts val="0"/>
              </a:spcBef>
              <a:spcAft>
                <a:spcPts val="0"/>
              </a:spcAft>
              <a:buFont typeface="Symbol" panose="05050102010706020507" pitchFamily="18" charset="2"/>
              <a:buChar char=""/>
            </a:pPr>
            <a:r>
              <a:rPr lang="en-US" sz="1800" b="1" dirty="0">
                <a:effectLst/>
                <a:latin typeface="+mn-lt"/>
                <a:ea typeface="Times New Roman" panose="02020603050405020304" pitchFamily="18" charset="0"/>
              </a:rPr>
              <a:t>And last but not least, What Happens if Your Employees Do Nothing?  </a:t>
            </a:r>
          </a:p>
          <a:p>
            <a:endParaRPr lang="en-US" sz="20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9</a:t>
            </a:fld>
            <a:endParaRPr lang="en-US"/>
          </a:p>
        </p:txBody>
      </p:sp>
    </p:spTree>
    <p:extLst>
      <p:ext uri="{BB962C8B-B14F-4D97-AF65-F5344CB8AC3E}">
        <p14:creationId xmlns:p14="http://schemas.microsoft.com/office/powerpoint/2010/main" val="269196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6988" eaLnBrk="0" hangingPunct="0">
              <a:defRPr>
                <a:solidFill>
                  <a:schemeClr val="tx1"/>
                </a:solidFill>
                <a:latin typeface="Arial" pitchFamily="34" charset="0"/>
              </a:defRPr>
            </a:lvl1pPr>
            <a:lvl2pPr marL="743759" indent="-286062" defTabSz="916988" eaLnBrk="0" hangingPunct="0">
              <a:defRPr>
                <a:solidFill>
                  <a:schemeClr val="tx1"/>
                </a:solidFill>
                <a:latin typeface="Arial" pitchFamily="34" charset="0"/>
              </a:defRPr>
            </a:lvl2pPr>
            <a:lvl3pPr marL="1144246" indent="-228851" defTabSz="916988" eaLnBrk="0" hangingPunct="0">
              <a:defRPr>
                <a:solidFill>
                  <a:schemeClr val="tx1"/>
                </a:solidFill>
                <a:latin typeface="Arial" pitchFamily="34" charset="0"/>
              </a:defRPr>
            </a:lvl3pPr>
            <a:lvl4pPr marL="1601944" indent="-228851" defTabSz="916988" eaLnBrk="0" hangingPunct="0">
              <a:defRPr>
                <a:solidFill>
                  <a:schemeClr val="tx1"/>
                </a:solidFill>
                <a:latin typeface="Arial" pitchFamily="34" charset="0"/>
              </a:defRPr>
            </a:lvl4pPr>
            <a:lvl5pPr marL="2059643" indent="-228851" defTabSz="916988" eaLnBrk="0" hangingPunct="0">
              <a:defRPr>
                <a:solidFill>
                  <a:schemeClr val="tx1"/>
                </a:solidFill>
                <a:latin typeface="Arial" pitchFamily="34" charset="0"/>
              </a:defRPr>
            </a:lvl5pPr>
            <a:lvl6pPr marL="2517342" indent="-228851" defTabSz="916988" eaLnBrk="0" fontAlgn="base" hangingPunct="0">
              <a:spcBef>
                <a:spcPct val="0"/>
              </a:spcBef>
              <a:spcAft>
                <a:spcPct val="0"/>
              </a:spcAft>
              <a:defRPr>
                <a:solidFill>
                  <a:schemeClr val="tx1"/>
                </a:solidFill>
                <a:latin typeface="Arial" pitchFamily="34" charset="0"/>
              </a:defRPr>
            </a:lvl6pPr>
            <a:lvl7pPr marL="2975040" indent="-228851" defTabSz="916988" eaLnBrk="0" fontAlgn="base" hangingPunct="0">
              <a:spcBef>
                <a:spcPct val="0"/>
              </a:spcBef>
              <a:spcAft>
                <a:spcPct val="0"/>
              </a:spcAft>
              <a:defRPr>
                <a:solidFill>
                  <a:schemeClr val="tx1"/>
                </a:solidFill>
                <a:latin typeface="Arial" pitchFamily="34" charset="0"/>
              </a:defRPr>
            </a:lvl7pPr>
            <a:lvl8pPr marL="3432738" indent="-228851" defTabSz="916988" eaLnBrk="0" fontAlgn="base" hangingPunct="0">
              <a:spcBef>
                <a:spcPct val="0"/>
              </a:spcBef>
              <a:spcAft>
                <a:spcPct val="0"/>
              </a:spcAft>
              <a:defRPr>
                <a:solidFill>
                  <a:schemeClr val="tx1"/>
                </a:solidFill>
                <a:latin typeface="Arial" pitchFamily="34" charset="0"/>
              </a:defRPr>
            </a:lvl8pPr>
            <a:lvl9pPr marL="3890437" indent="-228851" defTabSz="916988" eaLnBrk="0" fontAlgn="base" hangingPunct="0">
              <a:spcBef>
                <a:spcPct val="0"/>
              </a:spcBef>
              <a:spcAft>
                <a:spcPct val="0"/>
              </a:spcAft>
              <a:defRPr>
                <a:solidFill>
                  <a:schemeClr val="tx1"/>
                </a:solidFill>
                <a:latin typeface="Arial" pitchFamily="34" charset="0"/>
              </a:defRPr>
            </a:lvl9pPr>
          </a:lstStyle>
          <a:p>
            <a:pPr eaLnBrk="1" hangingPunct="1"/>
            <a:fld id="{2D20595C-D6A6-4E49-8C30-BC0FA9441A9A}" type="slidenum">
              <a:rPr lang="en-US" smtClean="0">
                <a:solidFill>
                  <a:srgbClr val="000000"/>
                </a:solidFill>
              </a:rPr>
              <a:pPr eaLnBrk="1" hangingPunct="1"/>
              <a:t>10</a:t>
            </a:fld>
            <a:endParaRPr lang="en-US">
              <a:solidFill>
                <a:srgbClr val="000000"/>
              </a:solidFill>
            </a:endParaRPr>
          </a:p>
        </p:txBody>
      </p:sp>
      <p:sp>
        <p:nvSpPr>
          <p:cNvPr id="27651" name="Rectangle 7"/>
          <p:cNvSpPr txBox="1">
            <a:spLocks noGrp="1" noChangeArrowheads="1"/>
          </p:cNvSpPr>
          <p:nvPr/>
        </p:nvSpPr>
        <p:spPr bwMode="auto">
          <a:xfrm>
            <a:off x="3972561" y="8829681"/>
            <a:ext cx="303621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748" tIns="45877" rIns="91748" bIns="45877" anchor="b"/>
          <a:lstStyle>
            <a:lvl1pPr defTabSz="915988" eaLnBrk="0" hangingPunct="0">
              <a:defRPr>
                <a:solidFill>
                  <a:schemeClr val="tx1"/>
                </a:solidFill>
                <a:latin typeface="Arial" pitchFamily="34" charset="0"/>
              </a:defRPr>
            </a:lvl1pPr>
            <a:lvl2pPr marL="742950" indent="-285750" defTabSz="915988" eaLnBrk="0" hangingPunct="0">
              <a:defRPr>
                <a:solidFill>
                  <a:schemeClr val="tx1"/>
                </a:solidFill>
                <a:latin typeface="Arial" pitchFamily="34" charset="0"/>
              </a:defRPr>
            </a:lvl2pPr>
            <a:lvl3pPr marL="1143000" indent="-228600" defTabSz="915988" eaLnBrk="0" hangingPunct="0">
              <a:defRPr>
                <a:solidFill>
                  <a:schemeClr val="tx1"/>
                </a:solidFill>
                <a:latin typeface="Arial" pitchFamily="34" charset="0"/>
              </a:defRPr>
            </a:lvl3pPr>
            <a:lvl4pPr marL="1600200" indent="-228600" defTabSz="915988" eaLnBrk="0" hangingPunct="0">
              <a:defRPr>
                <a:solidFill>
                  <a:schemeClr val="tx1"/>
                </a:solidFill>
                <a:latin typeface="Arial" pitchFamily="34" charset="0"/>
              </a:defRPr>
            </a:lvl4pPr>
            <a:lvl5pPr marL="2057400" indent="-228600" defTabSz="915988" eaLnBrk="0" hangingPunct="0">
              <a:defRPr>
                <a:solidFill>
                  <a:schemeClr val="tx1"/>
                </a:solidFill>
                <a:latin typeface="Arial" pitchFamily="34" charset="0"/>
              </a:defRPr>
            </a:lvl5pPr>
            <a:lvl6pPr marL="2514600" indent="-228600" defTabSz="915988" eaLnBrk="0" fontAlgn="base" hangingPunct="0">
              <a:spcBef>
                <a:spcPct val="0"/>
              </a:spcBef>
              <a:spcAft>
                <a:spcPct val="0"/>
              </a:spcAft>
              <a:defRPr>
                <a:solidFill>
                  <a:schemeClr val="tx1"/>
                </a:solidFill>
                <a:latin typeface="Arial" pitchFamily="34" charset="0"/>
              </a:defRPr>
            </a:lvl6pPr>
            <a:lvl7pPr marL="2971800" indent="-228600" defTabSz="915988" eaLnBrk="0" fontAlgn="base" hangingPunct="0">
              <a:spcBef>
                <a:spcPct val="0"/>
              </a:spcBef>
              <a:spcAft>
                <a:spcPct val="0"/>
              </a:spcAft>
              <a:defRPr>
                <a:solidFill>
                  <a:schemeClr val="tx1"/>
                </a:solidFill>
                <a:latin typeface="Arial" pitchFamily="34" charset="0"/>
              </a:defRPr>
            </a:lvl7pPr>
            <a:lvl8pPr marL="3429000" indent="-228600" defTabSz="915988" eaLnBrk="0" fontAlgn="base" hangingPunct="0">
              <a:spcBef>
                <a:spcPct val="0"/>
              </a:spcBef>
              <a:spcAft>
                <a:spcPct val="0"/>
              </a:spcAft>
              <a:defRPr>
                <a:solidFill>
                  <a:schemeClr val="tx1"/>
                </a:solidFill>
                <a:latin typeface="Arial" pitchFamily="34" charset="0"/>
              </a:defRPr>
            </a:lvl8pPr>
            <a:lvl9pPr marL="3886200" indent="-228600" defTabSz="915988" eaLnBrk="0" fontAlgn="base" hangingPunct="0">
              <a:spcBef>
                <a:spcPct val="0"/>
              </a:spcBef>
              <a:spcAft>
                <a:spcPct val="0"/>
              </a:spcAft>
              <a:defRPr>
                <a:solidFill>
                  <a:schemeClr val="tx1"/>
                </a:solidFill>
                <a:latin typeface="Arial" pitchFamily="34" charset="0"/>
              </a:defRPr>
            </a:lvl9pPr>
          </a:lstStyle>
          <a:p>
            <a:pPr algn="r" eaLnBrk="1" hangingPunct="1"/>
            <a:fld id="{B88B1C54-230A-4815-B202-ECFC4D6303A8}" type="slidenum">
              <a:rPr lang="en-US" sz="1200">
                <a:solidFill>
                  <a:srgbClr val="000000"/>
                </a:solidFill>
              </a:rPr>
              <a:pPr algn="r" eaLnBrk="1" hangingPunct="1"/>
              <a:t>10</a:t>
            </a:fld>
            <a:endParaRPr lang="en-US" sz="1200">
              <a:solidFill>
                <a:srgbClr val="000000"/>
              </a:solidFill>
            </a:endParaRPr>
          </a:p>
        </p:txBody>
      </p:sp>
      <p:sp>
        <p:nvSpPr>
          <p:cNvPr id="27652" name="Rectangle 2"/>
          <p:cNvSpPr>
            <a:spLocks noGrp="1" noRot="1" noChangeAspect="1" noChangeArrowheads="1" noTextEdit="1"/>
          </p:cNvSpPr>
          <p:nvPr>
            <p:ph type="sldImg"/>
          </p:nvPr>
        </p:nvSpPr>
        <p:spPr>
          <a:xfrm>
            <a:off x="406400" y="930275"/>
            <a:ext cx="6197600" cy="3486150"/>
          </a:xfrm>
          <a:ln/>
        </p:spPr>
      </p:sp>
      <p:sp>
        <p:nvSpPr>
          <p:cNvPr id="2" name="Notes Placeholder 1"/>
          <p:cNvSpPr>
            <a:spLocks noGrp="1"/>
          </p:cNvSpPr>
          <p:nvPr>
            <p:ph type="body" sz="quarter" idx="10"/>
          </p:nvPr>
        </p:nvSpPr>
        <p:spPr>
          <a:xfrm>
            <a:off x="407988" y="4416433"/>
            <a:ext cx="6196012" cy="4183064"/>
          </a:xfrm>
        </p:spPr>
        <p:txBody>
          <a:bodyPr/>
          <a:lstStyle/>
          <a:p>
            <a:pPr marL="285750" marR="0" indent="-285750" eaLnBrk="0" fontAlgn="base" hangingPunct="0">
              <a:lnSpc>
                <a:spcPct val="107000"/>
              </a:lnSpc>
              <a:spcBef>
                <a:spcPts val="505"/>
              </a:spcBef>
              <a:spcAft>
                <a:spcPts val="0"/>
              </a:spcAft>
              <a:buFont typeface="Arial" panose="020B0604020202020204" pitchFamily="34" charset="0"/>
              <a:buChar char="•"/>
            </a:pPr>
            <a:r>
              <a:rPr lang="en-US"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Open Enrollment is October 17 through November 4, 2022.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eaLnBrk="0" fontAlgn="base" hangingPunct="0">
              <a:lnSpc>
                <a:spcPct val="107000"/>
              </a:lnSpc>
              <a:spcBef>
                <a:spcPts val="505"/>
              </a:spcBef>
              <a:spcAft>
                <a:spcPts val="0"/>
              </a:spcAft>
              <a:buFont typeface="Arial" panose="020B0604020202020204" pitchFamily="34" charset="0"/>
              <a:buChar char="•"/>
            </a:pPr>
            <a:r>
              <a:rPr lang="en-US"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Your employees may make online health coverage elections via the Enrollment Portal at My SHBP GA DOT ADP DOT COM</a:t>
            </a:r>
          </a:p>
          <a:p>
            <a:pPr marL="285750" marR="0" indent="-285750" eaLnBrk="0" fontAlgn="base" hangingPunct="0">
              <a:lnSpc>
                <a:spcPct val="107000"/>
              </a:lnSpc>
              <a:spcBef>
                <a:spcPts val="505"/>
              </a:spcBef>
              <a:spcAft>
                <a:spcPts val="0"/>
              </a:spcAft>
              <a:buFont typeface="Arial" panose="020B0604020202020204" pitchFamily="34" charset="0"/>
              <a:buChar char="•"/>
            </a:pPr>
            <a:r>
              <a:rPr lang="en-US"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They may access the New Enrollment Portal via the SHBP Website and select the ‘Log in or Enroll’ Icon or visit the Enrollment Tab that takes them directly to the SHBP Enrollment Portal.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eaLnBrk="0" fontAlgn="base" hangingPunct="0">
              <a:lnSpc>
                <a:spcPct val="107000"/>
              </a:lnSpc>
              <a:spcBef>
                <a:spcPts val="505"/>
              </a:spcBef>
              <a:spcAft>
                <a:spcPts val="0"/>
              </a:spcAft>
              <a:buFont typeface="Arial" panose="020B0604020202020204" pitchFamily="34" charset="0"/>
              <a:buChar char="•"/>
            </a:pPr>
            <a:r>
              <a:rPr lang="en-US"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Providing your employees the correct Enrollment Portal is critical.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eaLnBrk="0" fontAlgn="base" hangingPunct="0">
              <a:lnSpc>
                <a:spcPct val="107000"/>
              </a:lnSpc>
              <a:spcBef>
                <a:spcPts val="505"/>
              </a:spcBef>
              <a:spcAft>
                <a:spcPts val="0"/>
              </a:spcAft>
              <a:buFont typeface="Arial" panose="020B0604020202020204" pitchFamily="34" charset="0"/>
              <a:buChar char="•"/>
            </a:pPr>
            <a:r>
              <a:rPr lang="en-US"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Employees who make elections through a non-SHBP ADP Website or other third party websites will remain in the same elected Plan Options/Tiers in 2023 that they chose for Plan Year 2022.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eaLnBrk="0" fontAlgn="base" hangingPunct="0">
              <a:lnSpc>
                <a:spcPct val="107000"/>
              </a:lnSpc>
              <a:spcBef>
                <a:spcPts val="505"/>
              </a:spcBef>
              <a:spcAft>
                <a:spcPts val="0"/>
              </a:spcAft>
              <a:buFont typeface="Arial" panose="020B0604020202020204" pitchFamily="34" charset="0"/>
              <a:buChar char="•"/>
            </a:pPr>
            <a:r>
              <a:rPr lang="en-US"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Mobile devices CAN be used to elect health coverage </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a:cs typeface="Arial" panose="020B0604020202020204" pitchFamily="34" charset="0"/>
              </a:rPr>
              <a:t>For Retired Teachers returning to Employment under HB 385 and would like to continue receiving their annuity, the employer should report the employee as benefits ineligible.</a:t>
            </a:r>
          </a:p>
          <a:p>
            <a:endParaRPr lang="en-US" sz="1400" b="1" i="1" u="sng" dirty="0"/>
          </a:p>
        </p:txBody>
      </p:sp>
    </p:spTree>
    <p:extLst>
      <p:ext uri="{BB962C8B-B14F-4D97-AF65-F5344CB8AC3E}">
        <p14:creationId xmlns:p14="http://schemas.microsoft.com/office/powerpoint/2010/main" val="97831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11</a:t>
            </a:fld>
            <a:endParaRPr lang="en-US"/>
          </a:p>
        </p:txBody>
      </p:sp>
      <p:sp>
        <p:nvSpPr>
          <p:cNvPr id="21506" name="Rectangle 2"/>
          <p:cNvSpPr>
            <a:spLocks noGrp="1" noRot="1" noChangeAspect="1" noChangeArrowheads="1" noTextEdit="1"/>
          </p:cNvSpPr>
          <p:nvPr>
            <p:ph type="sldImg"/>
          </p:nvPr>
        </p:nvSpPr>
        <p:spPr>
          <a:xfrm>
            <a:off x="406400" y="696913"/>
            <a:ext cx="6197600" cy="3486150"/>
          </a:xfrm>
          <a:ln/>
        </p:spPr>
      </p:sp>
      <p:sp>
        <p:nvSpPr>
          <p:cNvPr id="2" name="Notes Placeholder 1"/>
          <p:cNvSpPr>
            <a:spLocks noGrp="1"/>
          </p:cNvSpPr>
          <p:nvPr>
            <p:ph type="body" sz="quarter" idx="10"/>
          </p:nvPr>
        </p:nvSpPr>
        <p:spPr>
          <a:xfrm>
            <a:off x="336550" y="4416433"/>
            <a:ext cx="6400800" cy="4183064"/>
          </a:xfrm>
        </p:spPr>
        <p:txBody>
          <a:bodyPr/>
          <a:lstStyle/>
          <a:p>
            <a:r>
              <a:rPr lang="en-US" sz="1400" b="1" dirty="0"/>
              <a:t>The SHBP Enrollment Portal opens for Online Open Enrollment Elections at 12:00 am Eastern Time on October 17, 2022 and closes at 11:59 pm  Eastern Time on November 4, 2022.</a:t>
            </a:r>
          </a:p>
          <a:p>
            <a:endParaRPr lang="en-US" sz="1400" b="1" dirty="0"/>
          </a:p>
          <a:p>
            <a:r>
              <a:rPr lang="en-US" sz="1400" b="1" dirty="0"/>
              <a:t>Your employees may make as many elections as they choose during this time period; however, the employee’s last confirmed election at the time Open Enrollment closes will be their election for the 2023 Plan Year.</a:t>
            </a:r>
          </a:p>
          <a:p>
            <a:endParaRPr lang="en-US" sz="1400" b="1" dirty="0"/>
          </a:p>
          <a:p>
            <a:r>
              <a:rPr lang="en-US" sz="1400" b="1" dirty="0"/>
              <a:t>A confirmation number will be provided on the confirmation page.  Your employees should download or print and keep a copy of the confirmation page. </a:t>
            </a:r>
          </a:p>
          <a:p>
            <a:endParaRPr lang="en-US" sz="1400" b="1" dirty="0"/>
          </a:p>
          <a:p>
            <a:r>
              <a:rPr lang="en-US" sz="1400" b="1" dirty="0"/>
              <a:t>If employees do not receive a confirmation number documenting the new election, for SHBP purposes no election change was made by the employee. </a:t>
            </a:r>
          </a:p>
        </p:txBody>
      </p:sp>
    </p:spTree>
    <p:extLst>
      <p:ext uri="{BB962C8B-B14F-4D97-AF65-F5344CB8AC3E}">
        <p14:creationId xmlns:p14="http://schemas.microsoft.com/office/powerpoint/2010/main" val="665145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433"/>
            <a:ext cx="6280150" cy="4183064"/>
          </a:xfrm>
        </p:spPr>
        <p:txBody>
          <a:bodyPr/>
          <a:lstStyle/>
          <a:p>
            <a:endParaRPr lang="en-US" dirty="0"/>
          </a:p>
          <a:p>
            <a:r>
              <a:rPr lang="en-US" sz="2000" b="1" dirty="0"/>
              <a:t>Passwords are the number one frustration for our members.</a:t>
            </a:r>
          </a:p>
          <a:p>
            <a:endParaRPr lang="en-US" sz="2000" b="1" dirty="0"/>
          </a:p>
          <a:p>
            <a:r>
              <a:rPr lang="en-US" sz="2000" b="1" dirty="0"/>
              <a:t>I’m sure you have heard: </a:t>
            </a:r>
          </a:p>
          <a:p>
            <a:pPr marL="800100" lvl="1" indent="-342900">
              <a:buFont typeface="Arial" panose="020B0604020202020204" pitchFamily="34" charset="0"/>
              <a:buChar char="•"/>
            </a:pPr>
            <a:r>
              <a:rPr lang="en-US" sz="2000" b="1" dirty="0"/>
              <a:t>My password doesn’t work.</a:t>
            </a:r>
          </a:p>
          <a:p>
            <a:pPr marL="800100" lvl="1" indent="-342900">
              <a:buFont typeface="Arial" panose="020B0604020202020204" pitchFamily="34" charset="0"/>
              <a:buChar char="•"/>
            </a:pPr>
            <a:r>
              <a:rPr lang="en-US" sz="2000" b="1" dirty="0"/>
              <a:t>It’s the last day of Open Enrollment and I can’t reach anyone at the call center to help me change my password.</a:t>
            </a:r>
          </a:p>
          <a:p>
            <a:pPr marL="800100" lvl="1" indent="-342900">
              <a:buFont typeface="Arial" panose="020B0604020202020204" pitchFamily="34" charset="0"/>
              <a:buChar char="•"/>
            </a:pPr>
            <a:r>
              <a:rPr lang="en-US" sz="2000" b="1" dirty="0"/>
              <a:t>It’s the last day of Open Enrollment and the call center is closed and I’m locked out of the Enrollment Portal. </a:t>
            </a:r>
          </a:p>
          <a:p>
            <a:endParaRPr lang="en-US" sz="2000" b="1" dirty="0"/>
          </a:p>
          <a:p>
            <a:endParaRPr lang="en-US" sz="2000" b="1" dirty="0"/>
          </a:p>
          <a:p>
            <a:endParaRPr lang="en-US"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12</a:t>
            </a:fld>
            <a:endParaRPr lang="en-US"/>
          </a:p>
        </p:txBody>
      </p:sp>
    </p:spTree>
    <p:extLst>
      <p:ext uri="{BB962C8B-B14F-4D97-AF65-F5344CB8AC3E}">
        <p14:creationId xmlns:p14="http://schemas.microsoft.com/office/powerpoint/2010/main" val="2737173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13</a:t>
            </a:fld>
            <a:endParaRPr lang="en-US"/>
          </a:p>
        </p:txBody>
      </p:sp>
      <p:sp>
        <p:nvSpPr>
          <p:cNvPr id="21506" name="Rectangle 2"/>
          <p:cNvSpPr>
            <a:spLocks noGrp="1" noRot="1" noChangeAspect="1" noChangeArrowheads="1" noTextEdit="1"/>
          </p:cNvSpPr>
          <p:nvPr>
            <p:ph type="sldImg"/>
          </p:nvPr>
        </p:nvSpPr>
        <p:spPr>
          <a:xfrm>
            <a:off x="503238" y="692150"/>
            <a:ext cx="6159500" cy="3465513"/>
          </a:xfrm>
          <a:ln/>
        </p:spPr>
      </p:sp>
      <p:sp>
        <p:nvSpPr>
          <p:cNvPr id="2" name="Notes Placeholder 1"/>
          <p:cNvSpPr>
            <a:spLocks noGrp="1"/>
          </p:cNvSpPr>
          <p:nvPr>
            <p:ph type="body" sz="quarter" idx="10"/>
          </p:nvPr>
        </p:nvSpPr>
        <p:spPr/>
        <p:txBody>
          <a:bodyPr/>
          <a:lstStyle/>
          <a:p>
            <a:r>
              <a:rPr lang="en-US" sz="1600" b="1" dirty="0"/>
              <a:t>Encourage your employees to Update their Passwords Now!</a:t>
            </a:r>
          </a:p>
          <a:p>
            <a:endParaRPr lang="en-US" sz="1600" b="1" dirty="0"/>
          </a:p>
          <a:p>
            <a:r>
              <a:rPr lang="en-US" sz="1600" b="1" dirty="0"/>
              <a:t>An IVR reminder message went live on September 19, 2022, reminding anyone who contacts SHBP Member Services of the upcoming Open Enrollment Period, Open Enrollment Dates, and to update Usernames and Passwords prior to October 17, 2022 to allow access to the Portal.  </a:t>
            </a:r>
          </a:p>
          <a:p>
            <a:endParaRPr lang="en-US" sz="1600" b="1" dirty="0"/>
          </a:p>
          <a:p>
            <a:r>
              <a:rPr lang="en-US" sz="1600" b="1" dirty="0"/>
              <a:t>The message also advised if you forgotten your Username, Password, or have not logged in within the past 12 months, select the Forgot User ID or Forgot Password link on the Portal at My SHBP GA Dot ADP DOT Com.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82372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14</a:t>
            </a:fld>
            <a:endParaRPr lang="en-US"/>
          </a:p>
        </p:txBody>
      </p:sp>
      <p:sp>
        <p:nvSpPr>
          <p:cNvPr id="21506" name="Rectangle 2"/>
          <p:cNvSpPr>
            <a:spLocks noGrp="1" noRot="1" noChangeAspect="1" noChangeArrowheads="1" noTextEdit="1"/>
          </p:cNvSpPr>
          <p:nvPr>
            <p:ph type="sldImg"/>
          </p:nvPr>
        </p:nvSpPr>
        <p:spPr>
          <a:xfrm>
            <a:off x="503238" y="692150"/>
            <a:ext cx="6159500" cy="3465513"/>
          </a:xfrm>
          <a:ln/>
        </p:spPr>
      </p:sp>
      <p:sp>
        <p:nvSpPr>
          <p:cNvPr id="2" name="Notes Placeholder 1"/>
          <p:cNvSpPr>
            <a:spLocks noGrp="1"/>
          </p:cNvSpPr>
          <p:nvPr>
            <p:ph type="body" sz="quarter" idx="10"/>
          </p:nvPr>
        </p:nvSpPr>
        <p:spPr>
          <a:xfrm>
            <a:off x="387350" y="4416433"/>
            <a:ext cx="6275388" cy="4183064"/>
          </a:xfrm>
        </p:spPr>
        <p:txBody>
          <a:bodyPr/>
          <a:lstStyle/>
          <a:p>
            <a:r>
              <a:rPr lang="en-US" sz="1800" b="1" dirty="0"/>
              <a:t>Your Employees’ passwords expire after 45 days.  If it has been over 45 days since an employee logged in, he or she will be prompted to create a New Password. </a:t>
            </a:r>
          </a:p>
          <a:p>
            <a:endParaRPr lang="en-US" sz="1800" b="1" strike="sngStrike" dirty="0"/>
          </a:p>
          <a:p>
            <a:r>
              <a:rPr lang="en-US" sz="1800" b="1" dirty="0"/>
              <a:t>Please encourage your employees to log in NOW to ensure their password is active through November 4, 2022, the last day of Open Enrollment.</a:t>
            </a:r>
          </a:p>
          <a:p>
            <a:endParaRPr lang="en-US" dirty="0"/>
          </a:p>
          <a:p>
            <a:endParaRPr lang="en-US" dirty="0"/>
          </a:p>
        </p:txBody>
      </p:sp>
    </p:spTree>
    <p:extLst>
      <p:ext uri="{BB962C8B-B14F-4D97-AF65-F5344CB8AC3E}">
        <p14:creationId xmlns:p14="http://schemas.microsoft.com/office/powerpoint/2010/main" val="324278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323907"/>
            <a:ext cx="6197600" cy="4275590"/>
          </a:xfrm>
        </p:spPr>
        <p:txBody>
          <a:bodyPr/>
          <a:lstStyle/>
          <a:p>
            <a:r>
              <a:rPr lang="en-US" b="1" dirty="0"/>
              <a:t>Here’s how it works:</a:t>
            </a:r>
          </a:p>
          <a:p>
            <a:endParaRPr lang="en-US" dirty="0"/>
          </a:p>
          <a:p>
            <a:pPr marL="214313" indent="-214313">
              <a:spcBef>
                <a:spcPct val="0"/>
              </a:spcBef>
              <a:buFont typeface="Arial" panose="020B0604020202020204" pitchFamily="34" charset="0"/>
              <a:buChar char="•"/>
            </a:pPr>
            <a:r>
              <a:rPr lang="en-US" altLang="en-US" b="1" dirty="0">
                <a:ea typeface="Calibri" pitchFamily="34" charset="0"/>
                <a:cs typeface="Times New Roman" pitchFamily="18" charset="0"/>
              </a:rPr>
              <a:t>For Employees Who Have Not Logged into the SHBP Enrollment Portal within the 12 months: </a:t>
            </a:r>
          </a:p>
          <a:p>
            <a:pPr marL="214313" indent="-214313">
              <a:spcBef>
                <a:spcPct val="0"/>
              </a:spcBef>
              <a:buFont typeface="Arial" panose="020B0604020202020204" pitchFamily="34" charset="0"/>
              <a:buChar char="•"/>
            </a:pPr>
            <a:endParaRPr lang="en-US" altLang="en-US" b="1" dirty="0">
              <a:ea typeface="Calibri" pitchFamily="34" charset="0"/>
              <a:cs typeface="Times New Roman" pitchFamily="18" charset="0"/>
            </a:endParaRPr>
          </a:p>
          <a:p>
            <a:pPr marL="630238" lvl="1" indent="-173038">
              <a:spcBef>
                <a:spcPct val="0"/>
              </a:spcBef>
              <a:buFont typeface="Arial Narrow" panose="020B0606020202030204" pitchFamily="34" charset="0"/>
              <a:buChar char="–"/>
            </a:pPr>
            <a:r>
              <a:rPr lang="en-US" altLang="en-US" b="1" dirty="0">
                <a:ea typeface="Calibri" pitchFamily="34" charset="0"/>
                <a:cs typeface="Times New Roman" pitchFamily="18" charset="0"/>
              </a:rPr>
              <a:t>Employees should log into the SHBP Enrollment Portal to set up their New Password at MY SHBP GA DOT ADP DOT COM </a:t>
            </a:r>
          </a:p>
          <a:p>
            <a:pPr lvl="1">
              <a:spcBef>
                <a:spcPct val="0"/>
              </a:spcBef>
              <a:buFont typeface="Arial Narrow" panose="020B0606020202030204" pitchFamily="34" charset="0"/>
              <a:buChar char="–"/>
            </a:pPr>
            <a:endParaRPr lang="en-US" altLang="en-US" b="1" dirty="0">
              <a:ea typeface="Calibri" pitchFamily="34" charset="0"/>
              <a:cs typeface="Times New Roman" pitchFamily="18" charset="0"/>
            </a:endParaRPr>
          </a:p>
          <a:p>
            <a:pPr marL="630238" lvl="1" indent="-173038">
              <a:spcBef>
                <a:spcPct val="0"/>
              </a:spcBef>
              <a:buFont typeface="Arial Narrow" panose="020B0606020202030204" pitchFamily="34" charset="0"/>
              <a:buChar char="–"/>
            </a:pPr>
            <a:r>
              <a:rPr lang="en-US" altLang="en-US" b="1" dirty="0">
                <a:ea typeface="Calibri" pitchFamily="34" charset="0"/>
                <a:cs typeface="Times New Roman" pitchFamily="18" charset="0"/>
              </a:rPr>
              <a:t>Once the employee logs in using their current Password, they should be able to access their current benefits</a:t>
            </a:r>
          </a:p>
          <a:p>
            <a:pPr lvl="1">
              <a:spcBef>
                <a:spcPct val="0"/>
              </a:spcBef>
            </a:pPr>
            <a:r>
              <a:rPr lang="en-US" altLang="en-US" b="1" dirty="0">
                <a:ea typeface="Calibri" pitchFamily="34" charset="0"/>
                <a:cs typeface="Times New Roman" pitchFamily="18" charset="0"/>
              </a:rPr>
              <a:t> </a:t>
            </a:r>
          </a:p>
          <a:p>
            <a:pPr marL="630238" lvl="1" indent="-173038">
              <a:spcBef>
                <a:spcPct val="0"/>
              </a:spcBef>
              <a:buFont typeface="Arial Narrow" panose="020B0606020202030204" pitchFamily="34" charset="0"/>
              <a:buChar char="–"/>
            </a:pPr>
            <a:r>
              <a:rPr lang="en-US" altLang="en-US" b="1" dirty="0">
                <a:ea typeface="Calibri" pitchFamily="34" charset="0"/>
                <a:cs typeface="Times New Roman" pitchFamily="18" charset="0"/>
              </a:rPr>
              <a:t>However, if it has been over 12 months since the last time the employee logged in, they will need to select the Forgot Your User ID? or Forgot Your Password? link from the Login Page and follow the prompts</a:t>
            </a:r>
          </a:p>
          <a:p>
            <a:pPr lvl="1">
              <a:spcBef>
                <a:spcPct val="0"/>
              </a:spcBef>
            </a:pPr>
            <a:endParaRPr lang="en-US" altLang="en-US" b="1" dirty="0">
              <a:ea typeface="Calibri" pitchFamily="34" charset="0"/>
              <a:cs typeface="Times New Roman" pitchFamily="18" charset="0"/>
            </a:endParaRPr>
          </a:p>
          <a:p>
            <a:pPr marL="214313" indent="-214313">
              <a:spcBef>
                <a:spcPct val="0"/>
              </a:spcBef>
              <a:buFont typeface="Arial" panose="020B0604020202020204" pitchFamily="34" charset="0"/>
              <a:buChar char="•"/>
            </a:pPr>
            <a:r>
              <a:rPr lang="en-US" altLang="en-US" b="1" dirty="0">
                <a:ea typeface="Calibri" pitchFamily="34" charset="0"/>
                <a:cs typeface="Times New Roman" pitchFamily="18" charset="0"/>
              </a:rPr>
              <a:t>For Employees Who Do Not Know Their User ID and/or Password to Log into the SHBP Enrollment Portal: </a:t>
            </a:r>
          </a:p>
          <a:p>
            <a:pPr>
              <a:spcBef>
                <a:spcPct val="0"/>
              </a:spcBef>
            </a:pPr>
            <a:endParaRPr lang="en-US" altLang="en-US" b="1" dirty="0">
              <a:ea typeface="Calibri" pitchFamily="34" charset="0"/>
              <a:cs typeface="Times New Roman" pitchFamily="18" charset="0"/>
            </a:endParaRPr>
          </a:p>
          <a:p>
            <a:pPr marL="630238" lvl="1" indent="-173038">
              <a:spcBef>
                <a:spcPct val="0"/>
              </a:spcBef>
              <a:buFont typeface="Arial Narrow" panose="020B0606020202030204" pitchFamily="34" charset="0"/>
              <a:buChar char="–"/>
            </a:pPr>
            <a:r>
              <a:rPr lang="en-US" altLang="en-US" b="1" dirty="0">
                <a:ea typeface="Calibri" pitchFamily="34" charset="0"/>
                <a:cs typeface="Times New Roman" pitchFamily="18" charset="0"/>
              </a:rPr>
              <a:t>Employees should visit the SHBP Enrollment Portal at MY SHBP GA DOT ADP DOT COM</a:t>
            </a:r>
          </a:p>
          <a:p>
            <a:pPr lvl="1">
              <a:spcBef>
                <a:spcPct val="0"/>
              </a:spcBef>
              <a:buFont typeface="Arial Narrow" panose="020B0606020202030204" pitchFamily="34" charset="0"/>
              <a:buChar char="–"/>
            </a:pPr>
            <a:endParaRPr lang="en-US" altLang="en-US" b="1" dirty="0">
              <a:ea typeface="Calibri" pitchFamily="34" charset="0"/>
              <a:cs typeface="Times New Roman" pitchFamily="18" charset="0"/>
            </a:endParaRPr>
          </a:p>
          <a:p>
            <a:pPr marL="630238" lvl="1" indent="-173038">
              <a:spcBef>
                <a:spcPct val="0"/>
              </a:spcBef>
              <a:buFont typeface="Arial Narrow" panose="020B0606020202030204" pitchFamily="34" charset="0"/>
              <a:buChar char="–"/>
            </a:pPr>
            <a:r>
              <a:rPr lang="en-US" altLang="en-US" b="1" dirty="0">
                <a:ea typeface="Calibri" pitchFamily="34" charset="0"/>
                <a:cs typeface="Times New Roman" pitchFamily="18" charset="0"/>
              </a:rPr>
              <a:t>Then employees should select the Forgot Your User ID? or Forgot Your Password? Link from the Login Page and follow the prompts</a:t>
            </a:r>
            <a:endParaRPr lang="en-US" b="1" dirty="0">
              <a:highlight>
                <a:srgbClr val="FFFF00"/>
              </a:highlight>
            </a:endParaRP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15</a:t>
            </a:fld>
            <a:endParaRPr lang="en-US"/>
          </a:p>
        </p:txBody>
      </p:sp>
    </p:spTree>
    <p:extLst>
      <p:ext uri="{BB962C8B-B14F-4D97-AF65-F5344CB8AC3E}">
        <p14:creationId xmlns:p14="http://schemas.microsoft.com/office/powerpoint/2010/main" val="2274673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9250" y="4416433"/>
            <a:ext cx="6330950" cy="4183064"/>
          </a:xfrm>
        </p:spPr>
        <p:txBody>
          <a:bodyPr/>
          <a:lstStyle/>
          <a:p>
            <a:r>
              <a:rPr lang="en-US" sz="1600" b="1" dirty="0"/>
              <a:t>Employees who have never used the Enrollment Portal and Registering for the first time should:</a:t>
            </a:r>
          </a:p>
          <a:p>
            <a:endParaRPr lang="en-US" sz="1600" b="1" dirty="0"/>
          </a:p>
          <a:p>
            <a:pPr marL="285750" indent="-285750">
              <a:buFont typeface="Arial" panose="020B0604020202020204" pitchFamily="34" charset="0"/>
              <a:buChar char="•"/>
            </a:pPr>
            <a:r>
              <a:rPr lang="en-US" sz="1600" b="1" dirty="0"/>
              <a:t>Review the step-by-step instructions in the Skip the Phones presentation at SHBP DOT GEORGIA DOT GOV BACKSLASH SHIP DASH PHONES as indicated in this presentation</a:t>
            </a:r>
          </a:p>
          <a:p>
            <a:endParaRPr lang="en-US" sz="1600" b="1" dirty="0"/>
          </a:p>
          <a:p>
            <a:pPr marL="285721" indent="-285721">
              <a:buFont typeface="Arial" panose="020B0604020202020204" pitchFamily="34" charset="0"/>
              <a:buChar char="•"/>
            </a:pPr>
            <a:r>
              <a:rPr lang="en-US" sz="1600" b="1" dirty="0"/>
              <a:t>Employees may also view enrollment  instructions on the SHBP Website also as indicated in this presentation</a:t>
            </a:r>
          </a:p>
          <a:p>
            <a:endParaRPr lang="en-US" sz="1600" b="1" dirty="0"/>
          </a:p>
          <a:p>
            <a:pPr marL="0" indent="0">
              <a:buFontTx/>
              <a:buNone/>
            </a:pPr>
            <a:endParaRPr lang="en-US" sz="14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16</a:t>
            </a:fld>
            <a:endParaRPr lang="en-US"/>
          </a:p>
        </p:txBody>
      </p:sp>
    </p:spTree>
    <p:extLst>
      <p:ext uri="{BB962C8B-B14F-4D97-AF65-F5344CB8AC3E}">
        <p14:creationId xmlns:p14="http://schemas.microsoft.com/office/powerpoint/2010/main" val="2896353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xfrm>
            <a:off x="354418" y="4416433"/>
            <a:ext cx="6344094" cy="41830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dirty="0"/>
              <a:t>The Co-Browse with a Representative feature will allow your employees to interact directly with an SHBP Member Services Representative when they log into the Portal. </a:t>
            </a:r>
          </a:p>
          <a:p>
            <a:endParaRPr lang="en-US" altLang="en-US" sz="1600" b="1" dirty="0"/>
          </a:p>
          <a:p>
            <a:endParaRPr lang="en-US" altLang="en-US" sz="1600" b="1"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17</a:t>
            </a:fld>
            <a:endParaRPr lang="en-US" altLang="en-US"/>
          </a:p>
        </p:txBody>
      </p:sp>
      <p:sp>
        <p:nvSpPr>
          <p:cNvPr id="5" name="Content Placeholder 2">
            <a:extLst>
              <a:ext uri="{FF2B5EF4-FFF2-40B4-BE49-F238E27FC236}">
                <a16:creationId xmlns:a16="http://schemas.microsoft.com/office/drawing/2014/main" id="{CF96B205-8AC2-4084-A8CC-9379770AF364}"/>
              </a:ext>
            </a:extLst>
          </p:cNvPr>
          <p:cNvSpPr txBox="1">
            <a:spLocks/>
          </p:cNvSpPr>
          <p:nvPr/>
        </p:nvSpPr>
        <p:spPr bwMode="auto">
          <a:xfrm>
            <a:off x="630866" y="5904613"/>
            <a:ext cx="5608320" cy="241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defRPr/>
            </a:pPr>
            <a:r>
              <a:rPr lang="en-US" sz="1800" b="1" kern="0" dirty="0"/>
              <a:t>This is how Co-Browse with a Representative works:</a:t>
            </a:r>
          </a:p>
          <a:p>
            <a:pPr marL="0" indent="0">
              <a:buNone/>
              <a:defRPr/>
            </a:pPr>
            <a:endParaRPr lang="en-US" sz="1800" b="1" kern="0" dirty="0"/>
          </a:p>
          <a:p>
            <a:pPr>
              <a:defRPr/>
            </a:pPr>
            <a:r>
              <a:rPr lang="en-US" sz="1800" b="1" kern="0" dirty="0"/>
              <a:t>Employees will have the option to share their screen with SHBP Member Services Representative to help them navigate the SHBP Enrollment Portal through a view-only tool and answer their benefits questions.</a:t>
            </a:r>
          </a:p>
          <a:p>
            <a:pPr lvl="2">
              <a:defRPr/>
            </a:pPr>
            <a:endParaRPr lang="en-US" sz="1800" kern="0" dirty="0"/>
          </a:p>
        </p:txBody>
      </p:sp>
    </p:spTree>
    <p:extLst>
      <p:ext uri="{BB962C8B-B14F-4D97-AF65-F5344CB8AC3E}">
        <p14:creationId xmlns:p14="http://schemas.microsoft.com/office/powerpoint/2010/main" val="90675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xfrm>
            <a:off x="406400" y="4416433"/>
            <a:ext cx="6197600" cy="41830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Char char="•"/>
              <a:defRPr/>
            </a:pPr>
            <a:r>
              <a:rPr lang="en-US" sz="1800" dirty="0"/>
              <a:t>  </a:t>
            </a:r>
            <a:r>
              <a:rPr lang="en-US" sz="1800" b="1" dirty="0"/>
              <a:t>Co-browse is built into the SHBP Enrollment Portal and allows your employees to give an SHBP Member Services Representative access to view their Enrollment Portal session with them.</a:t>
            </a:r>
          </a:p>
          <a:p>
            <a:pPr>
              <a:defRPr/>
            </a:pPr>
            <a:endParaRPr lang="en-US" sz="1800" b="1" dirty="0"/>
          </a:p>
          <a:p>
            <a:pPr>
              <a:buFont typeface="Arial" panose="020B0604020202020204" pitchFamily="34" charset="0"/>
              <a:buChar char="•"/>
              <a:defRPr/>
            </a:pPr>
            <a:r>
              <a:rPr lang="en-US" sz="1800" b="1" dirty="0"/>
              <a:t>  The SHBP Member Services Representative will have access to highlight, point and scroll within the SHBP Enrollment Portal to assist your employees.</a:t>
            </a:r>
          </a:p>
          <a:p>
            <a:pPr>
              <a:defRPr/>
            </a:pPr>
            <a:r>
              <a:rPr lang="en-US" sz="1800" b="1" dirty="0"/>
              <a:t> </a:t>
            </a:r>
          </a:p>
          <a:p>
            <a:pPr>
              <a:buFont typeface="Arial" panose="020B0604020202020204" pitchFamily="34" charset="0"/>
              <a:buChar char="•"/>
              <a:defRPr/>
            </a:pPr>
            <a:r>
              <a:rPr lang="en-US" sz="1800" b="1" dirty="0"/>
              <a:t>  The SHBP Member Services Representative will not be able to see any other information on your employees’ laptop or desktop. ADP’s built-in security mechanism will grey out all portions of the screen other than the SHBP Enrollment Portal.  </a:t>
            </a:r>
          </a:p>
          <a:p>
            <a:endParaRPr lang="en-US" altLang="en-US" sz="1800" b="1"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18</a:t>
            </a:fld>
            <a:endParaRPr lang="en-US" altLang="en-US"/>
          </a:p>
        </p:txBody>
      </p:sp>
    </p:spTree>
    <p:extLst>
      <p:ext uri="{BB962C8B-B14F-4D97-AF65-F5344CB8AC3E}">
        <p14:creationId xmlns:p14="http://schemas.microsoft.com/office/powerpoint/2010/main" val="58441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406400" y="696913"/>
            <a:ext cx="6197600" cy="3486150"/>
          </a:xfrm>
          <a:ln/>
        </p:spPr>
      </p:sp>
      <p:sp>
        <p:nvSpPr>
          <p:cNvPr id="19459" name="Slide Number Placeholder 3"/>
          <p:cNvSpPr>
            <a:spLocks noGrp="1"/>
          </p:cNvSpPr>
          <p:nvPr>
            <p:ph type="sldNum" sz="quarter" idx="5"/>
          </p:nvPr>
        </p:nvSpPr>
        <p:spPr>
          <a:noFill/>
        </p:spPr>
        <p:txBody>
          <a:bodyPr/>
          <a:lstStyle/>
          <a:p>
            <a:fld id="{029EFDAB-01F3-442C-9E04-C305AA2BF047}" type="slidenum">
              <a:rPr lang="en-US" smtClean="0"/>
              <a:pPr/>
              <a:t>1</a:t>
            </a:fld>
            <a:endParaRPr lang="en-US"/>
          </a:p>
        </p:txBody>
      </p:sp>
      <p:sp>
        <p:nvSpPr>
          <p:cNvPr id="2" name="Notes Placeholder 1"/>
          <p:cNvSpPr>
            <a:spLocks noGrp="1"/>
          </p:cNvSpPr>
          <p:nvPr>
            <p:ph type="body" sz="quarter" idx="10"/>
          </p:nvPr>
        </p:nvSpPr>
        <p:spPr>
          <a:xfrm>
            <a:off x="318976" y="4380614"/>
            <a:ext cx="6285023" cy="4218883"/>
          </a:xfrm>
        </p:spPr>
        <p:txBody>
          <a:bodyPr/>
          <a:lstStyle/>
          <a:p>
            <a:r>
              <a:rPr lang="en-US" sz="2000" b="1" dirty="0">
                <a:solidFill>
                  <a:srgbClr val="C00000"/>
                </a:solidFill>
              </a:rPr>
              <a:t>Louis Amis will record the following: </a:t>
            </a:r>
          </a:p>
          <a:p>
            <a:endParaRPr lang="en-US" sz="2000" b="1" dirty="0">
              <a:solidFill>
                <a:srgbClr val="C00000"/>
              </a:solidFill>
            </a:endParaRPr>
          </a:p>
          <a:p>
            <a:r>
              <a:rPr lang="en-US" sz="2000" b="1" dirty="0"/>
              <a:t>The Mission of the Georgia Department of Community Health is to provide access to affordable, quality health care to Georgians through effective planning, purchasing and oversight.</a:t>
            </a:r>
          </a:p>
        </p:txBody>
      </p:sp>
    </p:spTree>
    <p:extLst>
      <p:ext uri="{BB962C8B-B14F-4D97-AF65-F5344CB8AC3E}">
        <p14:creationId xmlns:p14="http://schemas.microsoft.com/office/powerpoint/2010/main" val="2031831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ChangeArrowheads="1" noTextEdit="1"/>
          </p:cNvSpPr>
          <p:nvPr>
            <p:ph type="sldImg"/>
          </p:nvPr>
        </p:nvSpPr>
        <p:spPr>
          <a:ln/>
        </p:spPr>
      </p:sp>
      <p:sp>
        <p:nvSpPr>
          <p:cNvPr id="54275" name="Notes Placeholder 2"/>
          <p:cNvSpPr>
            <a:spLocks noGrp="1" noChangeArrowheads="1"/>
          </p:cNvSpPr>
          <p:nvPr>
            <p:ph type="body" idx="1"/>
          </p:nvPr>
        </p:nvSpPr>
        <p:spPr>
          <a:xfrm>
            <a:off x="406400" y="4416433"/>
            <a:ext cx="6277935" cy="41830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b="1" dirty="0"/>
          </a:p>
          <a:p>
            <a:pPr marL="0" indent="0" fontAlgn="auto">
              <a:spcAft>
                <a:spcPts val="0"/>
              </a:spcAft>
              <a:buFont typeface="Arial" panose="020B0604020202020204" pitchFamily="34" charset="0"/>
              <a:buNone/>
              <a:defRPr/>
            </a:pPr>
            <a:r>
              <a:rPr lang="en-US" sz="1400" b="1" dirty="0">
                <a:ea typeface="+mn-lt"/>
                <a:cs typeface="+mn-lt"/>
              </a:rPr>
              <a:t>The SHBP Enrollment Portal ADP Mobile App was successfully implemented during our prior Open Enrollment period for iPhone and Android users. </a:t>
            </a:r>
          </a:p>
          <a:p>
            <a:pPr fontAlgn="auto">
              <a:spcAft>
                <a:spcPts val="0"/>
              </a:spcAft>
              <a:defRPr/>
            </a:pPr>
            <a:r>
              <a:rPr lang="en-US" sz="1400" b="1" dirty="0">
                <a:ea typeface="+mn-lt"/>
                <a:cs typeface="+mn-lt"/>
              </a:rPr>
              <a:t>The Mobile App for iPhone users is located on the App Store. </a:t>
            </a:r>
          </a:p>
          <a:p>
            <a:pPr fontAlgn="auto">
              <a:spcAft>
                <a:spcPts val="0"/>
              </a:spcAft>
              <a:defRPr/>
            </a:pPr>
            <a:r>
              <a:rPr lang="en-US" sz="1400" b="1" dirty="0">
                <a:ea typeface="+mn-lt"/>
                <a:cs typeface="+mn-lt"/>
              </a:rPr>
              <a:t>The Mobile App for Android users is located on Google Play.</a:t>
            </a:r>
            <a:endParaRPr lang="en-US" altLang="en-US" sz="1400" b="1" dirty="0"/>
          </a:p>
          <a:p>
            <a:endParaRPr lang="en-US" altLang="en-US" sz="1400" b="1" dirty="0"/>
          </a:p>
        </p:txBody>
      </p:sp>
      <p:sp>
        <p:nvSpPr>
          <p:cNvPr id="54276"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774">
              <a:defRPr>
                <a:solidFill>
                  <a:schemeClr val="tx1"/>
                </a:solidFill>
                <a:latin typeface="Arial" panose="020B0604020202020204" pitchFamily="34" charset="0"/>
              </a:defRPr>
            </a:lvl1pPr>
            <a:lvl2pPr marL="749265" indent="-288179" defTabSz="923774">
              <a:defRPr>
                <a:solidFill>
                  <a:schemeClr val="tx1"/>
                </a:solidFill>
                <a:latin typeface="Arial" panose="020B0604020202020204" pitchFamily="34" charset="0"/>
              </a:defRPr>
            </a:lvl2pPr>
            <a:lvl3pPr marL="1152716" indent="-230543" defTabSz="923774">
              <a:defRPr>
                <a:solidFill>
                  <a:schemeClr val="tx1"/>
                </a:solidFill>
                <a:latin typeface="Arial" panose="020B0604020202020204" pitchFamily="34" charset="0"/>
              </a:defRPr>
            </a:lvl3pPr>
            <a:lvl4pPr marL="1613802" indent="-230543" defTabSz="923774">
              <a:defRPr>
                <a:solidFill>
                  <a:schemeClr val="tx1"/>
                </a:solidFill>
                <a:latin typeface="Arial" panose="020B0604020202020204" pitchFamily="34" charset="0"/>
              </a:defRPr>
            </a:lvl4pPr>
            <a:lvl5pPr marL="2074888" indent="-230543" defTabSz="923774">
              <a:defRPr>
                <a:solidFill>
                  <a:schemeClr val="tx1"/>
                </a:solidFill>
                <a:latin typeface="Arial" panose="020B0604020202020204" pitchFamily="34" charset="0"/>
              </a:defRPr>
            </a:lvl5pPr>
            <a:lvl6pPr marL="2535974" indent="-230543" defTabSz="923774" eaLnBrk="0" fontAlgn="base" hangingPunct="0">
              <a:spcBef>
                <a:spcPct val="0"/>
              </a:spcBef>
              <a:spcAft>
                <a:spcPct val="0"/>
              </a:spcAft>
              <a:defRPr>
                <a:solidFill>
                  <a:schemeClr val="tx1"/>
                </a:solidFill>
                <a:latin typeface="Arial" panose="020B0604020202020204" pitchFamily="34" charset="0"/>
              </a:defRPr>
            </a:lvl6pPr>
            <a:lvl7pPr marL="2997060" indent="-230543" defTabSz="923774" eaLnBrk="0" fontAlgn="base" hangingPunct="0">
              <a:spcBef>
                <a:spcPct val="0"/>
              </a:spcBef>
              <a:spcAft>
                <a:spcPct val="0"/>
              </a:spcAft>
              <a:defRPr>
                <a:solidFill>
                  <a:schemeClr val="tx1"/>
                </a:solidFill>
                <a:latin typeface="Arial" panose="020B0604020202020204" pitchFamily="34" charset="0"/>
              </a:defRPr>
            </a:lvl7pPr>
            <a:lvl8pPr marL="3458147" indent="-230543" defTabSz="923774" eaLnBrk="0" fontAlgn="base" hangingPunct="0">
              <a:spcBef>
                <a:spcPct val="0"/>
              </a:spcBef>
              <a:spcAft>
                <a:spcPct val="0"/>
              </a:spcAft>
              <a:defRPr>
                <a:solidFill>
                  <a:schemeClr val="tx1"/>
                </a:solidFill>
                <a:latin typeface="Arial" panose="020B0604020202020204" pitchFamily="34" charset="0"/>
              </a:defRPr>
            </a:lvl8pPr>
            <a:lvl9pPr marL="3919233" indent="-230543" defTabSz="923774" eaLnBrk="0" fontAlgn="base" hangingPunct="0">
              <a:spcBef>
                <a:spcPct val="0"/>
              </a:spcBef>
              <a:spcAft>
                <a:spcPct val="0"/>
              </a:spcAft>
              <a:defRPr>
                <a:solidFill>
                  <a:schemeClr val="tx1"/>
                </a:solidFill>
                <a:latin typeface="Arial" panose="020B0604020202020204" pitchFamily="34" charset="0"/>
              </a:defRPr>
            </a:lvl9pPr>
          </a:lstStyle>
          <a:p>
            <a:fld id="{69D30823-49D6-4538-954B-91E927E3D9CE}" type="slidenum">
              <a:rPr lang="en-US" altLang="en-US" smtClean="0"/>
              <a:pPr/>
              <a:t>19</a:t>
            </a:fld>
            <a:endParaRPr lang="en-US" altLang="en-US"/>
          </a:p>
        </p:txBody>
      </p:sp>
      <p:sp>
        <p:nvSpPr>
          <p:cNvPr id="5" name="Content Placeholder 2">
            <a:extLst>
              <a:ext uri="{FF2B5EF4-FFF2-40B4-BE49-F238E27FC236}">
                <a16:creationId xmlns:a16="http://schemas.microsoft.com/office/drawing/2014/main" id="{CAF8D51C-AC87-4C74-B866-1380046A63A1}"/>
              </a:ext>
            </a:extLst>
          </p:cNvPr>
          <p:cNvSpPr txBox="1">
            <a:spLocks/>
          </p:cNvSpPr>
          <p:nvPr/>
        </p:nvSpPr>
        <p:spPr>
          <a:xfrm>
            <a:off x="406400" y="4531525"/>
            <a:ext cx="6197600" cy="4183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1800" b="1" dirty="0">
                <a:ea typeface="+mn-lt"/>
                <a:cs typeface="+mn-lt"/>
              </a:rPr>
              <a:t>  </a:t>
            </a:r>
            <a:endParaRPr lang="en-US" sz="1800" b="1" dirty="0"/>
          </a:p>
          <a:p>
            <a:pPr marL="0" indent="0" fontAlgn="auto">
              <a:spcAft>
                <a:spcPts val="0"/>
              </a:spcAft>
              <a:buFont typeface="Arial" panose="020B0604020202020204" pitchFamily="34" charset="0"/>
              <a:buNone/>
              <a:defRPr/>
            </a:pPr>
            <a:endParaRPr lang="en-US" sz="1800" b="1" dirty="0"/>
          </a:p>
          <a:p>
            <a:pPr marL="0" indent="0" fontAlgn="auto">
              <a:spcAft>
                <a:spcPts val="0"/>
              </a:spcAft>
              <a:buFont typeface="Arial" panose="020B0604020202020204" pitchFamily="34" charset="0"/>
              <a:buNone/>
              <a:defRPr/>
            </a:pPr>
            <a:r>
              <a:rPr lang="en-US" sz="1800" dirty="0"/>
              <a:t>	</a:t>
            </a:r>
          </a:p>
          <a:p>
            <a:pPr marL="0" indent="0" fontAlgn="auto">
              <a:spcAft>
                <a:spcPts val="0"/>
              </a:spcAft>
              <a:buFont typeface="Arial" panose="020B0604020202020204" pitchFamily="34" charset="0"/>
              <a:buNone/>
              <a:defRPr/>
            </a:pPr>
            <a:endParaRPr lang="en-US" sz="1800" b="1" dirty="0"/>
          </a:p>
          <a:p>
            <a:pPr lvl="2" fontAlgn="auto">
              <a:spcAft>
                <a:spcPts val="0"/>
              </a:spcAft>
              <a:defRPr/>
            </a:pPr>
            <a:endParaRPr lang="en-US" sz="1800" dirty="0"/>
          </a:p>
        </p:txBody>
      </p:sp>
    </p:spTree>
    <p:extLst>
      <p:ext uri="{BB962C8B-B14F-4D97-AF65-F5344CB8AC3E}">
        <p14:creationId xmlns:p14="http://schemas.microsoft.com/office/powerpoint/2010/main" val="188136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330995"/>
            <a:ext cx="6197600" cy="4070026"/>
          </a:xfrm>
        </p:spPr>
        <p:txBody>
          <a:bodyPr/>
          <a:lstStyle/>
          <a:p>
            <a:r>
              <a:rPr lang="en-US" sz="1400" b="1" dirty="0"/>
              <a:t>SHBP Member Services has extended the hours during Open Enrollment, but we would like for you to encourage your employees to Skip the Phones!</a:t>
            </a:r>
          </a:p>
          <a:p>
            <a:endParaRPr lang="en-US" sz="1400" b="1" dirty="0"/>
          </a:p>
          <a:p>
            <a:r>
              <a:rPr lang="en-US" sz="1400" b="1" dirty="0"/>
              <a:t>The extended SHBP Member Services hours during Open Enrollment  are 8:30 am to 7:30 pm, Monday through Friday and Saturday hours are 8:00 am to 5:00 pm.</a:t>
            </a:r>
          </a:p>
          <a:p>
            <a:endParaRPr lang="en-US" sz="1400" b="1" dirty="0"/>
          </a:p>
          <a:p>
            <a:r>
              <a:rPr lang="en-US" sz="1400" b="1" dirty="0"/>
              <a:t>If your employees are considering making changes, share the Skip the Phones presentation link with them for step-by-step instructions on making their elections.</a:t>
            </a:r>
          </a:p>
          <a:p>
            <a:endParaRPr lang="en-US" sz="1400" b="1" dirty="0"/>
          </a:p>
          <a:p>
            <a:r>
              <a:rPr lang="en-US" sz="1400" b="1" dirty="0"/>
              <a:t>Remember, Active Members who are currently enrolled and take no action will roll over to the same plan option they are currently enrolled in.  </a:t>
            </a:r>
          </a:p>
          <a:p>
            <a:endParaRPr lang="en-US" sz="1400" b="1" dirty="0"/>
          </a:p>
          <a:p>
            <a:r>
              <a:rPr lang="en-US" sz="1400" b="1" dirty="0"/>
              <a:t>If your employees are happy with their current plan option and have no changes; they do not have to take any actions this Open Enrollment. </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20</a:t>
            </a:fld>
            <a:endParaRPr lang="en-US"/>
          </a:p>
        </p:txBody>
      </p:sp>
    </p:spTree>
    <p:extLst>
      <p:ext uri="{BB962C8B-B14F-4D97-AF65-F5344CB8AC3E}">
        <p14:creationId xmlns:p14="http://schemas.microsoft.com/office/powerpoint/2010/main" val="335825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433"/>
            <a:ext cx="6197600" cy="4183064"/>
          </a:xfrm>
        </p:spPr>
        <p:txBody>
          <a:bodyPr/>
          <a:lstStyle/>
          <a:p>
            <a:r>
              <a:rPr lang="en-US" sz="1100" b="1" dirty="0"/>
              <a:t>The SHBP Member Services Email System is still available year round to members and eligible employees who have registered in the SHBP Enrollment Portal.</a:t>
            </a:r>
          </a:p>
          <a:p>
            <a:endParaRPr lang="en-US" sz="1100" b="1" dirty="0"/>
          </a:p>
          <a:p>
            <a:r>
              <a:rPr lang="en-US" sz="1100" b="1" dirty="0"/>
              <a:t>Emails are accepted 24 hours a day, 7 days a week and responses are provided within 1 to 2 business days.  </a:t>
            </a:r>
          </a:p>
          <a:p>
            <a:endParaRPr lang="en-US" sz="1100" b="1" dirty="0"/>
          </a:p>
          <a:p>
            <a:r>
              <a:rPr lang="en-US" sz="1100" b="1" dirty="0"/>
              <a:t>Here are some Important notes:</a:t>
            </a:r>
          </a:p>
          <a:p>
            <a:r>
              <a:rPr lang="en-US" sz="1100" b="1" dirty="0"/>
              <a:t> </a:t>
            </a:r>
          </a:p>
          <a:p>
            <a:pPr marL="285750" indent="-285750">
              <a:spcBef>
                <a:spcPts val="0"/>
              </a:spcBef>
              <a:spcAft>
                <a:spcPts val="0"/>
              </a:spcAft>
              <a:buFont typeface="Arial" panose="020B0604020202020204" pitchFamily="34" charset="0"/>
              <a:buChar char="•"/>
            </a:pPr>
            <a:r>
              <a:rPr lang="en-US" sz="1100" b="1" dirty="0"/>
              <a:t>Employees </a:t>
            </a:r>
            <a:r>
              <a:rPr lang="en-US" sz="1100" b="1" u="sng" dirty="0"/>
              <a:t>CANNOT</a:t>
            </a:r>
            <a:r>
              <a:rPr lang="en-US" sz="1100" b="1" dirty="0"/>
              <a:t> Email Their Elections.  E</a:t>
            </a:r>
            <a:r>
              <a:rPr lang="en-US" sz="1100" b="1" dirty="0">
                <a:ea typeface="Times New Roman" panose="02020603050405020304" pitchFamily="18" charset="0"/>
              </a:rPr>
              <a:t>lections, life events, demographic updates cannot be made via email.</a:t>
            </a:r>
          </a:p>
          <a:p>
            <a:pPr>
              <a:spcBef>
                <a:spcPts val="0"/>
              </a:spcBef>
              <a:spcAft>
                <a:spcPts val="0"/>
              </a:spcAft>
            </a:pPr>
            <a:endParaRPr lang="en-US" sz="1100" b="1" dirty="0">
              <a:ea typeface="Times New Roman" panose="02020603050405020304" pitchFamily="18" charset="0"/>
            </a:endParaRPr>
          </a:p>
          <a:p>
            <a:pPr marL="285750" indent="-285750">
              <a:spcBef>
                <a:spcPts val="0"/>
              </a:spcBef>
              <a:spcAft>
                <a:spcPts val="0"/>
              </a:spcAft>
              <a:buFont typeface="Arial" panose="020B0604020202020204" pitchFamily="34" charset="0"/>
              <a:buChar char="•"/>
            </a:pPr>
            <a:r>
              <a:rPr lang="en-US" sz="1100" b="1" dirty="0"/>
              <a:t>Employees </a:t>
            </a:r>
            <a:r>
              <a:rPr lang="en-US" sz="1100" b="1" u="sng" dirty="0"/>
              <a:t>Can</a:t>
            </a:r>
            <a:r>
              <a:rPr lang="en-US" sz="1100" b="1" dirty="0"/>
              <a:t> Ask Questions about Open Enrollment.  Open Enrollment questions can be asked via email, but elections cannot be requested via email.</a:t>
            </a:r>
          </a:p>
          <a:p>
            <a:pPr>
              <a:spcBef>
                <a:spcPts val="0"/>
              </a:spcBef>
              <a:spcAft>
                <a:spcPts val="0"/>
              </a:spcAft>
            </a:pPr>
            <a:endParaRPr lang="en-US" sz="1100" b="1" dirty="0">
              <a:ea typeface="Times New Roman" panose="02020603050405020304" pitchFamily="18" charset="0"/>
            </a:endParaRPr>
          </a:p>
          <a:p>
            <a:pPr marL="285750" indent="-285750">
              <a:spcBef>
                <a:spcPts val="0"/>
              </a:spcBef>
              <a:spcAft>
                <a:spcPts val="0"/>
              </a:spcAft>
              <a:buFont typeface="Arial" panose="020B0604020202020204" pitchFamily="34" charset="0"/>
              <a:buChar char="•"/>
            </a:pPr>
            <a:r>
              <a:rPr lang="en-US" sz="1100" b="1" dirty="0">
                <a:ea typeface="Times New Roman" panose="02020603050405020304" pitchFamily="18" charset="0"/>
              </a:rPr>
              <a:t>Response Emails will only be provided to the email address on file for the member, or the email address specified by the member for communications. If a member has provided another email address for communications, other than the email address in the SHBP Enrollment Portal, no response will be sent to the email address in the SHBP Enrollment Portal. </a:t>
            </a:r>
          </a:p>
          <a:p>
            <a:endParaRPr lang="en-US" sz="18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21</a:t>
            </a:fld>
            <a:endParaRPr lang="en-US"/>
          </a:p>
        </p:txBody>
      </p:sp>
    </p:spTree>
    <p:extLst>
      <p:ext uri="{BB962C8B-B14F-4D97-AF65-F5344CB8AC3E}">
        <p14:creationId xmlns:p14="http://schemas.microsoft.com/office/powerpoint/2010/main" val="90089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3550" y="4416433"/>
            <a:ext cx="6140450" cy="4183064"/>
          </a:xfrm>
        </p:spPr>
        <p:txBody>
          <a:bodyPr/>
          <a:lstStyle/>
          <a:p>
            <a:r>
              <a:rPr lang="en-US" sz="2000" b="1" dirty="0"/>
              <a:t>Let’s review the responsibilities of Employees and Retiring Employees.</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8700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23</a:t>
            </a:fld>
            <a:endParaRPr lang="en-US"/>
          </a:p>
        </p:txBody>
      </p:sp>
      <p:sp>
        <p:nvSpPr>
          <p:cNvPr id="21506" name="Rectangle 2"/>
          <p:cNvSpPr>
            <a:spLocks noGrp="1" noRot="1" noChangeAspect="1" noChangeArrowheads="1" noTextEdit="1"/>
          </p:cNvSpPr>
          <p:nvPr>
            <p:ph type="sldImg"/>
          </p:nvPr>
        </p:nvSpPr>
        <p:spPr>
          <a:xfrm>
            <a:off x="406400" y="696913"/>
            <a:ext cx="6197600" cy="3486150"/>
          </a:xfrm>
          <a:ln/>
        </p:spPr>
      </p:sp>
      <p:sp>
        <p:nvSpPr>
          <p:cNvPr id="2" name="Notes Placeholder 1"/>
          <p:cNvSpPr>
            <a:spLocks noGrp="1"/>
          </p:cNvSpPr>
          <p:nvPr>
            <p:ph type="body" sz="quarter" idx="10"/>
          </p:nvPr>
        </p:nvSpPr>
        <p:spPr>
          <a:xfrm>
            <a:off x="333152" y="4387702"/>
            <a:ext cx="6337005" cy="4211795"/>
          </a:xfrm>
        </p:spPr>
        <p:txBody>
          <a:bodyPr/>
          <a:lstStyle/>
          <a:p>
            <a:r>
              <a:rPr lang="en-US" b="1" dirty="0"/>
              <a:t>YOUR EMPLOYEE’S DO HAVE RESPONSIBILITIES DURING OPEN ENROLLMENT. </a:t>
            </a:r>
          </a:p>
          <a:p>
            <a:endParaRPr lang="en-US" b="1" dirty="0"/>
          </a:p>
          <a:p>
            <a:pPr marL="285750" indent="-285750">
              <a:buFont typeface="Arial" panose="020B0604020202020204" pitchFamily="34" charset="0"/>
              <a:buChar char="•"/>
            </a:pPr>
            <a:r>
              <a:rPr lang="en-US" b="1" dirty="0"/>
              <a:t>Employees should read and make sure they understand the information in the Active Member Decision Guide and Plan Documents posted on the SHBP website at SHBP DOT GEORGIA DOT GOV BACKSLASH PLAN DASH DOCUMENTS.  </a:t>
            </a:r>
          </a:p>
          <a:p>
            <a:endParaRPr lang="en-US" b="1" dirty="0"/>
          </a:p>
          <a:p>
            <a:pPr marL="285750" indent="-285750">
              <a:buFont typeface="Arial" panose="020B0604020202020204" pitchFamily="34" charset="0"/>
              <a:buChar char="•"/>
            </a:pPr>
            <a:r>
              <a:rPr lang="en-US" b="1" dirty="0"/>
              <a:t>Employees should review the 2023</a:t>
            </a:r>
            <a:r>
              <a:rPr lang="en-US" b="1" dirty="0">
                <a:solidFill>
                  <a:srgbClr val="FF0000"/>
                </a:solidFill>
              </a:rPr>
              <a:t> </a:t>
            </a:r>
            <a:r>
              <a:rPr lang="en-US" b="1" dirty="0"/>
              <a:t>Rates and Plan Options posted on the SHBP website at SHBP DOT GEORGIA DOT GOV BACKSLASH ACTIVE DASH RATES.  </a:t>
            </a:r>
          </a:p>
          <a:p>
            <a:r>
              <a:rPr lang="en-US" b="1" dirty="0"/>
              <a:t> </a:t>
            </a:r>
          </a:p>
          <a:p>
            <a:pPr marL="285750" indent="-285750">
              <a:buFont typeface="Arial" panose="020B0604020202020204" pitchFamily="34" charset="0"/>
              <a:buChar char="•"/>
            </a:pPr>
            <a:r>
              <a:rPr lang="en-US" b="1" dirty="0"/>
              <a:t>Employees should confirm that they answered the Tobacco Surcharge question appropriately. If no election changes are made and the Employee previously answered yes, the Tobacco Surcharge will carry over to the 2023 Plan Year. </a:t>
            </a:r>
          </a:p>
          <a:p>
            <a:endParaRPr lang="en-US" b="1" dirty="0"/>
          </a:p>
          <a:p>
            <a:pPr marL="285750" indent="-285750">
              <a:buFont typeface="Arial" panose="020B0604020202020204" pitchFamily="34" charset="0"/>
              <a:buChar char="•"/>
            </a:pPr>
            <a:r>
              <a:rPr lang="en-US" b="1" dirty="0"/>
              <a:t>Employees should check their payroll deduction to verify that the correct deduction amount has been made each month. </a:t>
            </a:r>
          </a:p>
          <a:p>
            <a:endParaRPr lang="en-US" b="1" dirty="0"/>
          </a:p>
          <a:p>
            <a:pPr marL="285750" indent="-285750">
              <a:buFont typeface="Arial" panose="020B0604020202020204" pitchFamily="34" charset="0"/>
              <a:buChar char="•"/>
            </a:pPr>
            <a:r>
              <a:rPr lang="en-US" b="1" dirty="0"/>
              <a:t>Employees should update any changes in their contact information by notifying their HR Department.</a:t>
            </a:r>
          </a:p>
          <a:p>
            <a:endParaRPr lang="en-US" sz="1600" b="1" dirty="0"/>
          </a:p>
        </p:txBody>
      </p:sp>
    </p:spTree>
    <p:extLst>
      <p:ext uri="{BB962C8B-B14F-4D97-AF65-F5344CB8AC3E}">
        <p14:creationId xmlns:p14="http://schemas.microsoft.com/office/powerpoint/2010/main" val="1210211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183063"/>
            <a:ext cx="6197600" cy="4183064"/>
          </a:xfrm>
        </p:spPr>
        <p:txBody>
          <a:bodyPr/>
          <a:lstStyle/>
          <a:p>
            <a:endParaRPr lang="en-US" sz="1600" b="1" dirty="0"/>
          </a:p>
          <a:p>
            <a:r>
              <a:rPr lang="en-US" sz="1400" b="1" dirty="0"/>
              <a:t>Employees should know if they make an election effective in Plan Year 2022 as a New Hire or  declare a Qualifying Event resulting in a new election effective in Plan Year 2022 during the Open Enrollment window, the New Hire or Qualifying Event election will override the Open Enrollment election for Plan Year 2023 </a:t>
            </a:r>
            <a:r>
              <a:rPr lang="en-US" sz="1400" b="1" i="1" u="sng" dirty="0"/>
              <a:t>unless</a:t>
            </a:r>
            <a:r>
              <a:rPr lang="en-US" sz="1400" b="1" dirty="0"/>
              <a:t>:  </a:t>
            </a:r>
          </a:p>
          <a:p>
            <a:endParaRPr lang="en-US" sz="1400" b="1" i="1" u="sng" dirty="0">
              <a:highlight>
                <a:srgbClr val="FFFF00"/>
              </a:highlight>
            </a:endParaRPr>
          </a:p>
          <a:p>
            <a:pPr marL="742950" lvl="1" indent="-285750">
              <a:buFont typeface="Arial" panose="020B0604020202020204" pitchFamily="34" charset="0"/>
              <a:buChar char="•"/>
            </a:pPr>
            <a:r>
              <a:rPr lang="en-US" sz="1400" b="1" dirty="0"/>
              <a:t>On the confirmation page after making the New Hire or Qualifying Event election, the employee follows the automated prompt in the SHBP</a:t>
            </a:r>
            <a:r>
              <a:rPr lang="en-US" sz="1400" b="1" dirty="0">
                <a:solidFill>
                  <a:srgbClr val="FF0000"/>
                </a:solidFill>
              </a:rPr>
              <a:t> </a:t>
            </a:r>
            <a:r>
              <a:rPr lang="en-US" sz="1400" b="1" dirty="0"/>
              <a:t>Enrollment Portal and makes a subsequent change to  Open Enrollment election for Plan Year 2023,</a:t>
            </a:r>
            <a:r>
              <a:rPr lang="en-US" sz="1400" b="1" dirty="0">
                <a:solidFill>
                  <a:srgbClr val="FF0000"/>
                </a:solidFill>
              </a:rPr>
              <a:t> </a:t>
            </a:r>
            <a:r>
              <a:rPr lang="en-US" sz="1400" b="1" dirty="0"/>
              <a:t>even if they previously made their Open Enrollment election prior to the New Hire or Qualifying Event. </a:t>
            </a:r>
          </a:p>
          <a:p>
            <a:pPr lvl="1"/>
            <a:endParaRPr lang="en-US" sz="1400" b="1" dirty="0"/>
          </a:p>
          <a:p>
            <a:pPr marL="0" lvl="1"/>
            <a:r>
              <a:rPr lang="en-US" sz="1400" b="1" dirty="0"/>
              <a:t>Additionally, if an employee’s hire date occurs after November 1, 2022, they will only receive an Open Enrollment Window. A New Hire Window will not appear. </a:t>
            </a:r>
          </a:p>
          <a:p>
            <a:endParaRPr lang="en-US" sz="1600" b="1" i="1" u="sng" dirty="0">
              <a:highlight>
                <a:srgbClr val="FFFF00"/>
              </a:highlight>
            </a:endParaRP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24</a:t>
            </a:fld>
            <a:endParaRPr lang="en-US"/>
          </a:p>
        </p:txBody>
      </p:sp>
    </p:spTree>
    <p:extLst>
      <p:ext uri="{BB962C8B-B14F-4D97-AF65-F5344CB8AC3E}">
        <p14:creationId xmlns:p14="http://schemas.microsoft.com/office/powerpoint/2010/main" val="3707002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2270" y="4416433"/>
            <a:ext cx="6341730" cy="4183064"/>
          </a:xfrm>
        </p:spPr>
        <p:txBody>
          <a:bodyPr/>
          <a:lstStyle/>
          <a:p>
            <a:r>
              <a:rPr lang="en-US" b="1" dirty="0"/>
              <a:t>Dependent Verifications documents should be uploaded by the employee directly into the SHBP Enrollment Portal for newly added dependents no later than December 5, 2022 to ensure the receipt of ID Cards prior to January 1, 2023 </a:t>
            </a:r>
          </a:p>
          <a:p>
            <a:endParaRPr lang="en-US" b="1" dirty="0"/>
          </a:p>
          <a:p>
            <a:pPr marL="628650" lvl="1" indent="-171450">
              <a:buFont typeface="Arial" panose="020B0604020202020204" pitchFamily="34" charset="0"/>
              <a:buChar char="•"/>
            </a:pPr>
            <a:r>
              <a:rPr lang="en-US" b="1" dirty="0"/>
              <a:t>Courtesy Dependent Verification Notification Letters and/or emails will also be sent to your employees who add new dependents. If they do not receive a letter or email, they should contact their HR Department to ensure SHBP has the correct address and/or email address on file if they do not receive a letter or email. </a:t>
            </a:r>
          </a:p>
          <a:p>
            <a:pPr lvl="1"/>
            <a:endParaRPr lang="en-US" b="1" dirty="0"/>
          </a:p>
          <a:p>
            <a:pPr marL="628650" lvl="1" indent="-171450">
              <a:buFont typeface="Arial" panose="020B0604020202020204" pitchFamily="34" charset="0"/>
              <a:buChar char="•"/>
            </a:pPr>
            <a:r>
              <a:rPr lang="en-US" b="1" dirty="0"/>
              <a:t>Your employees have </a:t>
            </a:r>
            <a:r>
              <a:rPr lang="en-US" b="1" u="sng" dirty="0"/>
              <a:t>45 days</a:t>
            </a:r>
            <a:r>
              <a:rPr lang="en-US" b="1" dirty="0"/>
              <a:t> to provide Dependent Verification Documentation to SHBP after enrolling their Dependent in SHBP coverage.</a:t>
            </a:r>
          </a:p>
          <a:p>
            <a:pPr lvl="1"/>
            <a:r>
              <a:rPr lang="en-US" b="1" dirty="0"/>
              <a:t> </a:t>
            </a:r>
          </a:p>
          <a:p>
            <a:pPr marL="628650" lvl="1" indent="-171450">
              <a:buFont typeface="Arial" panose="020B0604020202020204" pitchFamily="34" charset="0"/>
              <a:buChar char="•"/>
            </a:pPr>
            <a:r>
              <a:rPr lang="en-US" b="1" dirty="0"/>
              <a:t>Failure to provide valid Dependent Verification documentation for newly added Dependents by </a:t>
            </a:r>
            <a:r>
              <a:rPr lang="en-US" b="1" u="sng" dirty="0"/>
              <a:t>December 5, 2022 </a:t>
            </a:r>
            <a:r>
              <a:rPr lang="en-US" b="1" dirty="0"/>
              <a:t>will result in delays in receipt of ID cards to sometime in January 2023, so please encourage your employees to upload their Dependent Verification documentation directly into the SHBP Enrollment Portal by </a:t>
            </a:r>
            <a:r>
              <a:rPr lang="en-US" b="1" u="sng" dirty="0"/>
              <a:t>December 2, 2022</a:t>
            </a:r>
            <a:r>
              <a:rPr lang="en-US" b="1" dirty="0"/>
              <a:t>. </a:t>
            </a:r>
          </a:p>
          <a:p>
            <a:endParaRPr lang="en-US" sz="16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25</a:t>
            </a:fld>
            <a:endParaRPr lang="en-US"/>
          </a:p>
        </p:txBody>
      </p:sp>
    </p:spTree>
    <p:extLst>
      <p:ext uri="{BB962C8B-B14F-4D97-AF65-F5344CB8AC3E}">
        <p14:creationId xmlns:p14="http://schemas.microsoft.com/office/powerpoint/2010/main" val="4136353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8092" y="4416433"/>
            <a:ext cx="6355907" cy="4183064"/>
          </a:xfrm>
        </p:spPr>
        <p:txBody>
          <a:bodyPr/>
          <a:lstStyle/>
          <a:p>
            <a:pPr marL="171450" indent="-171450">
              <a:buFont typeface="Arial" panose="020B0604020202020204" pitchFamily="34" charset="0"/>
              <a:buChar char="•"/>
            </a:pPr>
            <a:r>
              <a:rPr lang="en-US" b="1" dirty="0"/>
              <a:t>Employees </a:t>
            </a:r>
            <a:r>
              <a:rPr lang="en-US" b="1" i="1" dirty="0"/>
              <a:t>retiring on January 1, 2023</a:t>
            </a:r>
            <a:r>
              <a:rPr lang="en-US" b="1" i="1" dirty="0">
                <a:solidFill>
                  <a:srgbClr val="FF0000"/>
                </a:solidFill>
              </a:rPr>
              <a:t> </a:t>
            </a:r>
            <a:r>
              <a:rPr lang="en-US" b="1" dirty="0"/>
              <a:t>who are not currently enrolled in the SHBP cannot carry coverage as a SHBP retiree. For example, Employees must enroll during Open Enrollment </a:t>
            </a:r>
            <a:r>
              <a:rPr lang="en-US" b="1" i="1" dirty="0"/>
              <a:t>the year prior to their retirement</a:t>
            </a:r>
            <a:r>
              <a:rPr lang="en-US" b="1" dirty="0"/>
              <a:t>.</a:t>
            </a:r>
          </a:p>
          <a:p>
            <a:endParaRPr lang="en-US" b="1" dirty="0"/>
          </a:p>
          <a:p>
            <a:pPr marL="171450" indent="-171450">
              <a:buFont typeface="Arial" panose="020B0604020202020204" pitchFamily="34" charset="0"/>
              <a:buChar char="•"/>
            </a:pPr>
            <a:r>
              <a:rPr lang="en-US" b="1" dirty="0"/>
              <a:t>Employees who make a change during Open Enrollment but retire before the change can become effective on January 1, 2023 will remain in their current elections, plan option/tier prior to Open Enrollment or waiver of coverage status, with covered or no covered dependents, as applicable.</a:t>
            </a:r>
          </a:p>
          <a:p>
            <a:endParaRPr lang="en-US" b="1" dirty="0"/>
          </a:p>
          <a:p>
            <a:pPr marL="171450" indent="-171450">
              <a:buFont typeface="Arial" panose="020B0604020202020204" pitchFamily="34" charset="0"/>
              <a:buChar char="•"/>
            </a:pPr>
            <a:r>
              <a:rPr lang="en-US" b="1" dirty="0"/>
              <a:t>Employees planning to retire must update their email address in the SHBP Enrollment Portal from their former work email address to a personal or other email address so they can receive SHBP email notifications. Otherwise, email notifications will continue to be sent to their former work email address.</a:t>
            </a:r>
          </a:p>
          <a:p>
            <a:endParaRPr lang="en-US" b="1" dirty="0"/>
          </a:p>
          <a:p>
            <a:pPr marL="171450" indent="-171450">
              <a:buFont typeface="Arial" panose="020B0604020202020204" pitchFamily="34" charset="0"/>
              <a:buChar char="•"/>
            </a:pPr>
            <a:r>
              <a:rPr lang="en-US" b="1" dirty="0"/>
              <a:t>Employees planning to retire must update their physical address and phone number so they can receive hard copy SHBP notifications. Otherwise, notifications will continue to be sent to an inaccurate address and we will be unable to contact via phone.</a:t>
            </a:r>
          </a:p>
          <a:p>
            <a:endParaRPr lang="en-US" sz="18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26</a:t>
            </a:fld>
            <a:endParaRPr lang="en-US"/>
          </a:p>
        </p:txBody>
      </p:sp>
    </p:spTree>
    <p:extLst>
      <p:ext uri="{BB962C8B-B14F-4D97-AF65-F5344CB8AC3E}">
        <p14:creationId xmlns:p14="http://schemas.microsoft.com/office/powerpoint/2010/main" val="3305098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2" y="4416433"/>
            <a:ext cx="6478770" cy="4183064"/>
          </a:xfrm>
        </p:spPr>
        <p:txBody>
          <a:bodyPr/>
          <a:lstStyle/>
          <a:p>
            <a:r>
              <a:rPr lang="en-US" b="1" dirty="0"/>
              <a:t>There are 3 steps employees planning to retire should complete:</a:t>
            </a:r>
          </a:p>
          <a:p>
            <a:r>
              <a:rPr lang="en-US" b="1" dirty="0"/>
              <a:t> </a:t>
            </a:r>
          </a:p>
          <a:p>
            <a:pPr marL="800100" lvl="1" indent="-342900">
              <a:buFont typeface="+mj-lt"/>
              <a:buAutoNum type="arabicPeriod"/>
            </a:pPr>
            <a:r>
              <a:rPr lang="en-US" b="1" dirty="0"/>
              <a:t>Review the SHBP Planning to Retire Presentation on our website at SHBP DOT GEORGIA DOT GOV BACKSLASH PLANNING DASH RETIRE</a:t>
            </a:r>
          </a:p>
          <a:p>
            <a:pPr marL="800100" lvl="1" indent="-342900">
              <a:buFont typeface="+mj-lt"/>
              <a:buAutoNum type="arabicPeriod"/>
            </a:pPr>
            <a:r>
              <a:rPr lang="en-US" b="1" dirty="0"/>
              <a:t>Review SHBP Retiree Decision Guide on our website at SHBP DOT GEORGIA DOT GOV BACKSLASH RETIREE DASH OPTION DASH CHANGE DASH PERIOD </a:t>
            </a:r>
          </a:p>
          <a:p>
            <a:pPr marL="800100" lvl="1" indent="-342900">
              <a:buFont typeface="+mj-lt"/>
              <a:buAutoNum type="arabicPeriod"/>
            </a:pPr>
            <a:r>
              <a:rPr lang="en-US" b="1" dirty="0"/>
              <a:t>Determine the Subsidy policy they are subject to, meaning the Annuitant Basic Subsidy Policy or Annuitant Years of Service Subsidy Policy at SHBP DOT GEORGIA DOT GOV BACKSLASH RETIREE DASH RATES </a:t>
            </a:r>
          </a:p>
          <a:p>
            <a:r>
              <a:rPr lang="en-US" b="1" dirty="0"/>
              <a:t> </a:t>
            </a:r>
          </a:p>
          <a:p>
            <a:r>
              <a:rPr lang="en-US" b="1" dirty="0"/>
              <a:t>Resources for Retiring Employees can be accessed on the SHBP Website including Retiree Rates, Turning Age 65 and Medicare information at the website addresses indicated on this slide. </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27</a:t>
            </a:fld>
            <a:endParaRPr lang="en-US"/>
          </a:p>
        </p:txBody>
      </p:sp>
    </p:spTree>
    <p:extLst>
      <p:ext uri="{BB962C8B-B14F-4D97-AF65-F5344CB8AC3E}">
        <p14:creationId xmlns:p14="http://schemas.microsoft.com/office/powerpoint/2010/main" val="2269855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It’s time to take a look at Dependent Verification.</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9583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7528" y="4251959"/>
            <a:ext cx="6469888" cy="4045775"/>
          </a:xfrm>
        </p:spPr>
        <p:txBody>
          <a:bodyPr/>
          <a:lstStyle/>
          <a:p>
            <a:pPr marL="0" indent="0">
              <a:buNone/>
            </a:pPr>
            <a:r>
              <a:rPr lang="en-US" b="1" dirty="0"/>
              <a:t>This Train-the-Trainer Presentation is an Open Enrollment reference tool for Employers. </a:t>
            </a:r>
          </a:p>
          <a:p>
            <a:pPr marL="0" indent="0">
              <a:buNone/>
            </a:pPr>
            <a:endParaRPr lang="en-US" b="1" dirty="0"/>
          </a:p>
          <a:p>
            <a:pPr marL="0" indent="0">
              <a:buNone/>
            </a:pPr>
            <a:r>
              <a:rPr lang="en-US" b="1" dirty="0"/>
              <a:t>The purpose of this Presentation is to:</a:t>
            </a:r>
          </a:p>
          <a:p>
            <a:pPr marL="285750" indent="-285750">
              <a:buFont typeface="Arial" panose="020B0604020202020204" pitchFamily="34" charset="0"/>
              <a:buChar char="•"/>
            </a:pPr>
            <a:r>
              <a:rPr lang="en-US" b="1" dirty="0"/>
              <a:t>Provide Employers information on available reports produced during Open Enrollment so they can ensure eligible employees within their organization have an opportunity to enroll;</a:t>
            </a:r>
          </a:p>
          <a:p>
            <a:pPr marL="285750" indent="-285750">
              <a:buFont typeface="Arial" panose="020B0604020202020204" pitchFamily="34" charset="0"/>
              <a:buChar char="•"/>
            </a:pPr>
            <a:r>
              <a:rPr lang="en-US" b="1" dirty="0"/>
              <a:t>Provide Employers the revised schedules for billing reports for the remainder of 2022 through the January 2023 billing cycle, and </a:t>
            </a:r>
          </a:p>
          <a:p>
            <a:pPr marL="285750" indent="-285750">
              <a:buFont typeface="Arial" panose="020B0604020202020204" pitchFamily="34" charset="0"/>
              <a:buChar char="•"/>
            </a:pPr>
            <a:r>
              <a:rPr lang="en-US" b="1" dirty="0"/>
              <a:t>Assist Employing Entities with educating their eligible employees on the annual Open Enrollment period and plan options offered in Plan Year 2023. </a:t>
            </a:r>
          </a:p>
          <a:p>
            <a:pPr marL="0" indent="0">
              <a:buNone/>
            </a:pPr>
            <a:endParaRPr lang="en-US" b="1" i="1" dirty="0"/>
          </a:p>
          <a:p>
            <a:pPr marL="0" indent="0">
              <a:buNone/>
            </a:pPr>
            <a:r>
              <a:rPr lang="en-US" b="1" dirty="0"/>
              <a:t>Additionally, the Active Member Presentation</a:t>
            </a:r>
            <a:r>
              <a:rPr lang="en-US" b="1" strike="sngStrike" dirty="0"/>
              <a:t>s</a:t>
            </a:r>
            <a:r>
              <a:rPr lang="en-US" b="1" dirty="0"/>
              <a:t> and Decision Guide are reference tools for Open Enrollment for Active Members and Eligible Employees and are available on the SHBP website at </a:t>
            </a:r>
            <a:r>
              <a:rPr lang="en-US" b="1" u="sng" dirty="0"/>
              <a:t>SHBP dot Georgia dot Gov backslash enrollment backslash open dash enrollment. </a:t>
            </a:r>
          </a:p>
          <a:p>
            <a:pPr marL="0" indent="0">
              <a:buNone/>
            </a:pPr>
            <a:endParaRPr lang="en-US" b="1" dirty="0"/>
          </a:p>
          <a:p>
            <a:pPr marL="0" indent="0">
              <a:buNone/>
            </a:pPr>
            <a:r>
              <a:rPr lang="en-US" b="1" dirty="0"/>
              <a:t>This year’s Open Enrollment will include in-person benefit fairs in addition to virtual meetings, either online or by phone,  to educate on the Plan Options for the 2023 Plan Year. These meetings are designed for Commercial, active non-MA, SHBP members. The schedules for OE in-person benefit fairs and virtual meetings are available on the SHBP website at </a:t>
            </a:r>
            <a:r>
              <a:rPr lang="en-US" b="1" u="sng" dirty="0"/>
              <a:t>SHBP dot Georgia dot Gov backslash enrollment backslash open dash enrollment</a:t>
            </a:r>
            <a:r>
              <a:rPr lang="en-US" b="1" dirty="0"/>
              <a:t>. </a:t>
            </a:r>
          </a:p>
          <a:p>
            <a:endParaRPr lang="en-US" sz="2000" b="1" dirty="0"/>
          </a:p>
        </p:txBody>
      </p:sp>
    </p:spTree>
    <p:extLst>
      <p:ext uri="{BB962C8B-B14F-4D97-AF65-F5344CB8AC3E}">
        <p14:creationId xmlns:p14="http://schemas.microsoft.com/office/powerpoint/2010/main" val="2114888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In this section of the presentation we will review:</a:t>
            </a:r>
          </a:p>
          <a:p>
            <a:endParaRPr lang="en-US" sz="2000" b="1" dirty="0"/>
          </a:p>
          <a:p>
            <a:pPr marL="342900" indent="-342900">
              <a:buFont typeface="Arial" panose="020B0604020202020204" pitchFamily="34" charset="0"/>
              <a:buChar char="•"/>
            </a:pPr>
            <a:r>
              <a:rPr lang="en-US" sz="2000" b="1" dirty="0"/>
              <a:t>The dependent Verification Process</a:t>
            </a:r>
          </a:p>
          <a:p>
            <a:pPr marL="342900" indent="-342900">
              <a:buFont typeface="Arial" panose="020B0604020202020204" pitchFamily="34" charset="0"/>
              <a:buChar char="•"/>
            </a:pPr>
            <a:r>
              <a:rPr lang="en-US" sz="2000" b="1" dirty="0"/>
              <a:t>Pending and Non-Pending Events</a:t>
            </a:r>
          </a:p>
          <a:p>
            <a:pPr marL="342900" indent="-342900">
              <a:buFont typeface="Arial" panose="020B0604020202020204" pitchFamily="34" charset="0"/>
              <a:buChar char="•"/>
            </a:pPr>
            <a:r>
              <a:rPr lang="en-US" sz="2000" b="1" dirty="0"/>
              <a:t>Along with the Pending Dependent Report</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29</a:t>
            </a:fld>
            <a:endParaRPr lang="en-US"/>
          </a:p>
        </p:txBody>
      </p:sp>
    </p:spTree>
    <p:extLst>
      <p:ext uri="{BB962C8B-B14F-4D97-AF65-F5344CB8AC3E}">
        <p14:creationId xmlns:p14="http://schemas.microsoft.com/office/powerpoint/2010/main" val="362989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6064" y="4416433"/>
            <a:ext cx="6277935" cy="4183064"/>
          </a:xfrm>
        </p:spPr>
        <p:txBody>
          <a:bodyPr/>
          <a:lstStyle/>
          <a:p>
            <a:r>
              <a:rPr lang="en-US" b="1" dirty="0"/>
              <a:t>THE overall Dependent Verification Process includes the following: </a:t>
            </a:r>
          </a:p>
          <a:p>
            <a:endParaRPr lang="en-US" b="1" dirty="0"/>
          </a:p>
          <a:p>
            <a:pPr marL="285750" indent="-285750">
              <a:buFont typeface="Arial" panose="020B0604020202020204" pitchFamily="34" charset="0"/>
              <a:buChar char="•"/>
            </a:pPr>
            <a:r>
              <a:rPr lang="en-US" b="1" u="sng" dirty="0"/>
              <a:t>Pending Status: </a:t>
            </a:r>
            <a:r>
              <a:rPr lang="en-US" b="1" dirty="0"/>
              <a:t>Dependents are Not Added to coverage until the Member provides verification of their Dependent’s eligibility. Dependents awaiting approval are placed in a PENDING status.</a:t>
            </a:r>
          </a:p>
          <a:p>
            <a:endParaRPr lang="en-US" b="1" dirty="0"/>
          </a:p>
          <a:p>
            <a:pPr marL="285750" indent="-285750">
              <a:buFont typeface="Arial" panose="020B0604020202020204" pitchFamily="34" charset="0"/>
              <a:buChar char="•"/>
            </a:pPr>
            <a:r>
              <a:rPr lang="en-US" b="1" u="sng" dirty="0"/>
              <a:t>Premium Billing: </a:t>
            </a:r>
            <a:r>
              <a:rPr lang="en-US" b="1" dirty="0"/>
              <a:t>SHBP Does Not bill Employers for Dependents until the verification documentation has been received and approved. Therefore, Employers should not bill Active Members for a Plan Option and/or Tier change until it is adjusted on their Premium Billing Report . Dependents will appear on the next Premium Billing Report after their effective date. </a:t>
            </a:r>
          </a:p>
          <a:p>
            <a:endParaRPr lang="en-US" b="1" dirty="0"/>
          </a:p>
          <a:p>
            <a:pPr marL="285750" indent="-285750">
              <a:buFont typeface="Arial" panose="020B0604020202020204" pitchFamily="34" charset="0"/>
              <a:buChar char="•"/>
            </a:pPr>
            <a:r>
              <a:rPr lang="en-US" b="1" u="sng" dirty="0"/>
              <a:t>Approvals:</a:t>
            </a:r>
            <a:r>
              <a:rPr lang="en-US" b="1" dirty="0"/>
              <a:t> If Dependent’s verification documentation is approved, they will be added to Member’s coverage in the SHBP Enrollment Portal and Third-Party Administrators system as of the effective date, in accordance with SHBP Rules and Regulations.</a:t>
            </a:r>
          </a:p>
          <a:p>
            <a:endParaRPr lang="en-US" b="1" dirty="0"/>
          </a:p>
          <a:p>
            <a:pPr marL="285750" indent="-285750">
              <a:buFont typeface="Arial" panose="020B0604020202020204" pitchFamily="34" charset="0"/>
              <a:buChar char="•"/>
            </a:pPr>
            <a:r>
              <a:rPr lang="en-US" b="1" u="sng" dirty="0"/>
              <a:t>Failures:</a:t>
            </a:r>
            <a:r>
              <a:rPr lang="en-US" b="1" dirty="0"/>
              <a:t> If Dependent fails the verification process, the Employer’s bill is not impacted.</a:t>
            </a:r>
          </a:p>
          <a:p>
            <a:endParaRPr lang="en-US" b="1" dirty="0"/>
          </a:p>
          <a:p>
            <a:endParaRPr lang="en-US" sz="2000"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30</a:t>
            </a:fld>
            <a:endParaRPr lang="en-US"/>
          </a:p>
        </p:txBody>
      </p:sp>
    </p:spTree>
    <p:extLst>
      <p:ext uri="{BB962C8B-B14F-4D97-AF65-F5344CB8AC3E}">
        <p14:creationId xmlns:p14="http://schemas.microsoft.com/office/powerpoint/2010/main" val="211193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 y="696913"/>
            <a:ext cx="6197600" cy="3486150"/>
          </a:xfrm>
        </p:spPr>
      </p:sp>
      <p:sp>
        <p:nvSpPr>
          <p:cNvPr id="3" name="Notes Placeholder 2"/>
          <p:cNvSpPr>
            <a:spLocks noGrp="1"/>
          </p:cNvSpPr>
          <p:nvPr>
            <p:ph type="body" idx="1"/>
          </p:nvPr>
        </p:nvSpPr>
        <p:spPr>
          <a:xfrm>
            <a:off x="233918" y="4295783"/>
            <a:ext cx="6407888" cy="3952867"/>
          </a:xfrm>
        </p:spPr>
        <p:txBody>
          <a:bodyPr/>
          <a:lstStyle/>
          <a:p>
            <a:r>
              <a:rPr lang="en-US" sz="1600" b="1" dirty="0"/>
              <a:t>This is a list of all Events that Pend in the Enrollment Portal until SHBP approved verification documents are received or until the deadline to provide the documents has passed, whichever come first. </a:t>
            </a:r>
          </a:p>
          <a:p>
            <a:endParaRPr lang="en-US" sz="1600" b="1" dirty="0"/>
          </a:p>
          <a:p>
            <a:pPr marL="342900" indent="-342900">
              <a:buFont typeface="+mj-lt"/>
              <a:buAutoNum type="arabicPeriod"/>
            </a:pPr>
            <a:r>
              <a:rPr lang="en-US" sz="1600" b="1" dirty="0"/>
              <a:t>Marriage</a:t>
            </a:r>
          </a:p>
          <a:p>
            <a:pPr marL="342900" indent="-342900">
              <a:buFont typeface="+mj-lt"/>
              <a:buAutoNum type="arabicPeriod"/>
            </a:pPr>
            <a:r>
              <a:rPr lang="en-US" sz="1600" b="1" dirty="0"/>
              <a:t>Divorce</a:t>
            </a:r>
          </a:p>
          <a:p>
            <a:pPr marL="342900" indent="-342900">
              <a:buFont typeface="+mj-lt"/>
              <a:buAutoNum type="arabicPeriod"/>
            </a:pPr>
            <a:r>
              <a:rPr lang="en-US" sz="1600" b="1" dirty="0"/>
              <a:t>Gain Guardianship</a:t>
            </a:r>
          </a:p>
          <a:p>
            <a:pPr marL="342900" indent="-342900">
              <a:buFont typeface="+mj-lt"/>
              <a:buAutoNum type="arabicPeriod"/>
            </a:pPr>
            <a:r>
              <a:rPr lang="en-US" sz="1600" b="1" dirty="0"/>
              <a:t>Lose Guardianship</a:t>
            </a:r>
          </a:p>
          <a:p>
            <a:pPr marL="342900" indent="-342900">
              <a:buFont typeface="+mj-lt"/>
              <a:buAutoNum type="arabicPeriod"/>
            </a:pPr>
            <a:r>
              <a:rPr lang="en-US" sz="1600" b="1" dirty="0"/>
              <a:t>Gain Coverage Elsewhere Due to Dependent’s Employment or Employer’s Open Enrollment</a:t>
            </a:r>
          </a:p>
          <a:p>
            <a:pPr marL="342900" indent="-342900">
              <a:buFont typeface="+mj-lt"/>
              <a:buAutoNum type="arabicPeriod"/>
            </a:pPr>
            <a:r>
              <a:rPr lang="en-US" sz="1600" b="1" dirty="0"/>
              <a:t>Lose Group Coverage Elsewhere</a:t>
            </a:r>
          </a:p>
          <a:p>
            <a:pPr marL="342900" indent="-342900">
              <a:buFont typeface="+mj-lt"/>
              <a:buAutoNum type="arabicPeriod"/>
            </a:pPr>
            <a:r>
              <a:rPr lang="en-US" sz="1600" b="1" dirty="0"/>
              <a:t>Dependent Gain Medicaid</a:t>
            </a:r>
          </a:p>
          <a:p>
            <a:pPr marL="342900" indent="-342900">
              <a:buFont typeface="+mj-lt"/>
              <a:buAutoNum type="arabicPeriod"/>
            </a:pPr>
            <a:r>
              <a:rPr lang="en-US" sz="1600" b="1" dirty="0"/>
              <a:t>Dependent Loses </a:t>
            </a:r>
            <a:r>
              <a:rPr lang="en-US" sz="1600" b="1" dirty="0" err="1"/>
              <a:t>PeachCare</a:t>
            </a:r>
            <a:r>
              <a:rPr lang="en-US" sz="1600" b="1" dirty="0"/>
              <a:t> or Medicaid</a:t>
            </a:r>
          </a:p>
          <a:p>
            <a:pPr marL="342900" indent="-342900">
              <a:buFont typeface="+mj-lt"/>
              <a:buAutoNum type="arabicPeriod"/>
            </a:pPr>
            <a:r>
              <a:rPr lang="en-US" sz="1600" b="1" dirty="0"/>
              <a:t>Change My Tobacco Status</a:t>
            </a:r>
          </a:p>
          <a:p>
            <a:pPr marL="342900" indent="-342900">
              <a:buFont typeface="+mj-lt"/>
              <a:buAutoNum type="arabicPeriod"/>
            </a:pPr>
            <a:r>
              <a:rPr lang="en-US" sz="1600" b="1" dirty="0"/>
              <a:t>Open Enrollment Retiree Option Change Period</a:t>
            </a:r>
          </a:p>
          <a:p>
            <a:endParaRPr lang="en-US" sz="1600" b="1" dirty="0"/>
          </a:p>
          <a:p>
            <a:r>
              <a:rPr lang="en-US" sz="1600" b="1" dirty="0"/>
              <a:t>The Plan Option or Tier will not change in the Portal or TPAs until the event is no longer pending.</a:t>
            </a:r>
          </a:p>
          <a:p>
            <a:r>
              <a:rPr lang="en-US" sz="1600" b="1" dirty="0"/>
              <a:t> </a:t>
            </a:r>
          </a:p>
          <a:p>
            <a:endParaRPr lang="en-US" sz="16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31</a:t>
            </a:fld>
            <a:endParaRPr lang="en-US"/>
          </a:p>
        </p:txBody>
      </p:sp>
      <p:sp>
        <p:nvSpPr>
          <p:cNvPr id="5" name="TextBox 4">
            <a:extLst>
              <a:ext uri="{FF2B5EF4-FFF2-40B4-BE49-F238E27FC236}">
                <a16:creationId xmlns:a16="http://schemas.microsoft.com/office/drawing/2014/main" id="{6937B0ED-428A-4F70-BBEE-93050909CAA7}"/>
              </a:ext>
            </a:extLst>
          </p:cNvPr>
          <p:cNvSpPr txBox="1"/>
          <p:nvPr/>
        </p:nvSpPr>
        <p:spPr>
          <a:xfrm>
            <a:off x="233918" y="5339526"/>
            <a:ext cx="2786051" cy="3139321"/>
          </a:xfrm>
          <a:prstGeom prst="rect">
            <a:avLst/>
          </a:prstGeom>
          <a:noFill/>
        </p:spPr>
        <p:txBody>
          <a:bodyPr wrap="square" rtlCol="0">
            <a:spAutoFit/>
          </a:bodyPr>
          <a:lstStyle/>
          <a:p>
            <a:pPr marL="457200" indent="-457200">
              <a:buFont typeface="+mj-lt"/>
              <a:buAutoNum type="arabicPeriod"/>
            </a:pPr>
            <a:r>
              <a:rPr lang="en-US" b="1" dirty="0">
                <a:latin typeface="+mn-lt"/>
              </a:rPr>
              <a:t>Marriage</a:t>
            </a:r>
          </a:p>
          <a:p>
            <a:pPr marL="457200" indent="-457200">
              <a:buFont typeface="+mj-lt"/>
              <a:buAutoNum type="arabicPeriod"/>
            </a:pPr>
            <a:r>
              <a:rPr lang="en-US" b="1" dirty="0">
                <a:latin typeface="+mn-lt"/>
              </a:rPr>
              <a:t>Divorce</a:t>
            </a:r>
          </a:p>
          <a:p>
            <a:pPr marL="457200" indent="-457200">
              <a:buFont typeface="+mj-lt"/>
              <a:buAutoNum type="arabicPeriod"/>
            </a:pPr>
            <a:r>
              <a:rPr lang="en-US" b="1" dirty="0">
                <a:latin typeface="+mn-lt"/>
              </a:rPr>
              <a:t>Gain Guardianship</a:t>
            </a:r>
          </a:p>
          <a:p>
            <a:pPr marL="457200" indent="-457200">
              <a:buFont typeface="+mj-lt"/>
              <a:buAutoNum type="arabicPeriod"/>
            </a:pPr>
            <a:r>
              <a:rPr lang="en-US" b="1" dirty="0">
                <a:latin typeface="+mn-lt"/>
              </a:rPr>
              <a:t>Lose Guardianship</a:t>
            </a:r>
          </a:p>
          <a:p>
            <a:pPr marL="457200" indent="-457200">
              <a:buFont typeface="+mj-lt"/>
              <a:buAutoNum type="arabicPeriod"/>
            </a:pPr>
            <a:r>
              <a:rPr lang="en-US" b="1" dirty="0">
                <a:latin typeface="+mn-lt"/>
              </a:rPr>
              <a:t>Gain Coverage Elsewhere Due to Dependent’s Employment or Employer’s Open Enrollment</a:t>
            </a:r>
          </a:p>
          <a:p>
            <a:endParaRPr lang="en-US" dirty="0">
              <a:latin typeface="+mn-lt"/>
            </a:endParaRPr>
          </a:p>
        </p:txBody>
      </p:sp>
      <p:sp>
        <p:nvSpPr>
          <p:cNvPr id="6" name="TextBox 5">
            <a:extLst>
              <a:ext uri="{FF2B5EF4-FFF2-40B4-BE49-F238E27FC236}">
                <a16:creationId xmlns:a16="http://schemas.microsoft.com/office/drawing/2014/main" id="{C88154F8-499D-42D3-8AC0-6DB2BA28480C}"/>
              </a:ext>
            </a:extLst>
          </p:cNvPr>
          <p:cNvSpPr txBox="1"/>
          <p:nvPr/>
        </p:nvSpPr>
        <p:spPr>
          <a:xfrm>
            <a:off x="2873208" y="5327724"/>
            <a:ext cx="3804362" cy="2308324"/>
          </a:xfrm>
          <a:prstGeom prst="rect">
            <a:avLst/>
          </a:prstGeom>
          <a:noFill/>
        </p:spPr>
        <p:txBody>
          <a:bodyPr wrap="square" rtlCol="0">
            <a:spAutoFit/>
          </a:bodyPr>
          <a:lstStyle/>
          <a:p>
            <a:pPr marL="457200" indent="-457200">
              <a:buFont typeface="+mj-lt"/>
              <a:buAutoNum type="arabicPeriod" startAt="6"/>
            </a:pPr>
            <a:r>
              <a:rPr lang="en-US" b="1" dirty="0">
                <a:latin typeface="+mn-lt"/>
              </a:rPr>
              <a:t>Lose Group Coverage Elsewhere</a:t>
            </a:r>
          </a:p>
          <a:p>
            <a:pPr marL="457200" indent="-457200">
              <a:buFont typeface="+mj-lt"/>
              <a:buAutoNum type="arabicPeriod" startAt="6"/>
            </a:pPr>
            <a:r>
              <a:rPr lang="en-US" b="1" dirty="0">
                <a:latin typeface="+mn-lt"/>
              </a:rPr>
              <a:t>Dependent(s) Gain Medicaid</a:t>
            </a:r>
          </a:p>
          <a:p>
            <a:pPr marL="457200" indent="-457200">
              <a:buFont typeface="+mj-lt"/>
              <a:buAutoNum type="arabicPeriod" startAt="6"/>
            </a:pPr>
            <a:r>
              <a:rPr lang="en-US" b="1" dirty="0">
                <a:latin typeface="+mn-lt"/>
              </a:rPr>
              <a:t>Dependent(s) Loses </a:t>
            </a:r>
            <a:r>
              <a:rPr lang="en-US" b="1" dirty="0" err="1">
                <a:latin typeface="+mn-lt"/>
              </a:rPr>
              <a:t>PeachCare</a:t>
            </a:r>
            <a:r>
              <a:rPr lang="en-US" b="1" dirty="0">
                <a:latin typeface="+mn-lt"/>
              </a:rPr>
              <a:t> or Medicaid</a:t>
            </a:r>
          </a:p>
          <a:p>
            <a:pPr marL="457200" indent="-457200">
              <a:buFont typeface="+mj-lt"/>
              <a:buAutoNum type="arabicPeriod" startAt="6"/>
            </a:pPr>
            <a:r>
              <a:rPr lang="en-US" b="1" dirty="0">
                <a:latin typeface="+mn-lt"/>
              </a:rPr>
              <a:t>Change My Tobacco User Status</a:t>
            </a:r>
          </a:p>
          <a:p>
            <a:pPr marL="457200" indent="-457200">
              <a:buFont typeface="+mj-lt"/>
              <a:buAutoNum type="arabicPeriod" startAt="6"/>
            </a:pPr>
            <a:r>
              <a:rPr lang="en-US" b="1" dirty="0">
                <a:latin typeface="+mn-lt"/>
              </a:rPr>
              <a:t>Open Enrollment / Retiree Option Change Period</a:t>
            </a:r>
          </a:p>
          <a:p>
            <a:endParaRPr lang="en-US" dirty="0">
              <a:latin typeface="+mn-lt"/>
            </a:endParaRPr>
          </a:p>
        </p:txBody>
      </p:sp>
    </p:spTree>
    <p:extLst>
      <p:ext uri="{BB962C8B-B14F-4D97-AF65-F5344CB8AC3E}">
        <p14:creationId xmlns:p14="http://schemas.microsoft.com/office/powerpoint/2010/main" val="1634095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9358" y="4416433"/>
            <a:ext cx="6436242" cy="4183064"/>
          </a:xfrm>
        </p:spPr>
        <p:txBody>
          <a:bodyPr/>
          <a:lstStyle/>
          <a:p>
            <a:r>
              <a:rPr lang="en-US" sz="1400" b="1" dirty="0"/>
              <a:t>THE EVENTS OF BIRTH, ADOPTION AND DEATH OF A  DEPENDENT DO NOT PEND IN THE PORTAL AND COVERAGE IS IMMEDIATELY PRIOR TO THE ACTIVE MEMBER OR ELIGIBLE EMPLOYEE PROVIDES VERIFICATION DOCUMENTATION. </a:t>
            </a:r>
          </a:p>
          <a:p>
            <a:endParaRPr lang="en-US" sz="1400" b="1" dirty="0"/>
          </a:p>
          <a:p>
            <a:r>
              <a:rPr lang="en-US" sz="1400" b="1" dirty="0"/>
              <a:t>The Plan Option and Tier will change in the portal and the change will be transmitted by file to the TPAs. </a:t>
            </a:r>
          </a:p>
          <a:p>
            <a:endParaRPr lang="en-US" sz="1400" b="1" dirty="0"/>
          </a:p>
          <a:p>
            <a:pPr marL="0" indent="0">
              <a:buNone/>
            </a:pPr>
            <a:r>
              <a:rPr lang="en-US" sz="1400" b="1" dirty="0"/>
              <a:t>If the Member does not subsequently provide the required verification documentation, a retroactive change to the Plan Option and/or Tier, if applicable, will appear on the:</a:t>
            </a:r>
          </a:p>
          <a:p>
            <a:pPr marL="0" indent="0">
              <a:buNone/>
            </a:pPr>
            <a:endParaRPr lang="en-US" sz="1400" b="1" dirty="0"/>
          </a:p>
          <a:p>
            <a:pPr>
              <a:buFont typeface="Arial" panose="020B0604020202020204" pitchFamily="34" charset="0"/>
              <a:buChar char="•"/>
            </a:pPr>
            <a:r>
              <a:rPr lang="en-US" sz="1400" b="1" dirty="0"/>
              <a:t>     Employer’s Proof Bill next business day, and</a:t>
            </a:r>
          </a:p>
          <a:p>
            <a:pPr>
              <a:buFont typeface="Arial" panose="020B0604020202020204" pitchFamily="34" charset="0"/>
              <a:buChar char="•"/>
            </a:pPr>
            <a:r>
              <a:rPr lang="en-US" sz="1400" b="1" dirty="0"/>
              <a:t>     Employer’s Premium Billing Report in 1 to 2 billing cycles.</a:t>
            </a:r>
          </a:p>
          <a:p>
            <a:endParaRPr lang="en-US" b="1" dirty="0"/>
          </a:p>
          <a:p>
            <a:r>
              <a:rPr lang="en-US" b="1" dirty="0"/>
              <a:t>   </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32</a:t>
            </a:fld>
            <a:endParaRPr lang="en-US"/>
          </a:p>
        </p:txBody>
      </p:sp>
    </p:spTree>
    <p:extLst>
      <p:ext uri="{BB962C8B-B14F-4D97-AF65-F5344CB8AC3E}">
        <p14:creationId xmlns:p14="http://schemas.microsoft.com/office/powerpoint/2010/main" val="975192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3154" y="4416433"/>
            <a:ext cx="6270846" cy="4183064"/>
          </a:xfrm>
        </p:spPr>
        <p:txBody>
          <a:bodyPr/>
          <a:lstStyle/>
          <a:p>
            <a:r>
              <a:rPr lang="en-US" sz="1400" b="1" dirty="0"/>
              <a:t>The Pending Dependent Report may be accessed on SHRT and is very helpful in determining the status of your employee’s recently declared Qualifying Events.</a:t>
            </a:r>
          </a:p>
          <a:p>
            <a:endParaRPr lang="en-US" sz="1400" b="1" dirty="0"/>
          </a:p>
          <a:p>
            <a:pPr>
              <a:defRPr/>
            </a:pPr>
            <a:r>
              <a:rPr lang="en-US" altLang="en-US" sz="1400" b="1" dirty="0"/>
              <a:t>The Report Includes:</a:t>
            </a:r>
          </a:p>
          <a:p>
            <a:pPr marL="285750" indent="-285750">
              <a:defRPr/>
            </a:pPr>
            <a:r>
              <a:rPr lang="en-US" altLang="en-US" sz="1400" b="1" dirty="0"/>
              <a:t> 1)  SHBP Members and eligible employees requesting to enroll or disenroll from Coverage</a:t>
            </a:r>
          </a:p>
          <a:p>
            <a:pPr marL="285750" indent="-228600">
              <a:defRPr/>
            </a:pPr>
            <a:r>
              <a:rPr lang="en-US" altLang="en-US" sz="1400" b="1" dirty="0"/>
              <a:t>2)  SHBP Members with pending dependents to be added or removed  from Coverage due to a Qualifying Event. </a:t>
            </a:r>
          </a:p>
          <a:p>
            <a:pPr>
              <a:defRPr/>
            </a:pPr>
            <a:endParaRPr lang="en-US" altLang="en-US" sz="1400" b="1" dirty="0"/>
          </a:p>
          <a:p>
            <a:pPr>
              <a:defRPr/>
            </a:pPr>
            <a:r>
              <a:rPr lang="en-US" altLang="en-US" sz="1400" b="1" dirty="0"/>
              <a:t>The Report will have the Naming Convention of </a:t>
            </a:r>
            <a:r>
              <a:rPr lang="en-US" sz="1400" b="1" dirty="0"/>
              <a:t>SHBP UNDERSCORE PAYROLL LOCATION NUMBER UNDERSCORE YEAR UNDERSCORE PENDING UNDERSCORE DEPENDENTS UNDERSCORE DATE UYNDERSCORE SEQUENCE NUMBER DOT CSV.</a:t>
            </a:r>
          </a:p>
          <a:p>
            <a:pPr>
              <a:defRPr/>
            </a:pPr>
            <a:endParaRPr lang="en-US" sz="1400" b="1" dirty="0"/>
          </a:p>
          <a:p>
            <a:pPr>
              <a:defRPr/>
            </a:pPr>
            <a:r>
              <a:rPr lang="en-US" altLang="en-US" sz="1400" b="1" dirty="0"/>
              <a:t>This report is produced weekly and posted to Employers’ Payroll Location(s) in the State Health Repository Tool each Monday. The report contains data up to the end of the day on Sunday.</a:t>
            </a:r>
          </a:p>
          <a:p>
            <a:endParaRPr lang="en-US" sz="2000" b="1" dirty="0"/>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33</a:t>
            </a:fld>
            <a:endParaRPr lang="en-US"/>
          </a:p>
        </p:txBody>
      </p:sp>
    </p:spTree>
    <p:extLst>
      <p:ext uri="{BB962C8B-B14F-4D97-AF65-F5344CB8AC3E}">
        <p14:creationId xmlns:p14="http://schemas.microsoft.com/office/powerpoint/2010/main" val="3437520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433"/>
            <a:ext cx="6197599" cy="4183064"/>
          </a:xfrm>
        </p:spPr>
        <p:txBody>
          <a:bodyPr/>
          <a:lstStyle/>
          <a:p>
            <a:pPr marL="0" indent="0">
              <a:buNone/>
              <a:defRPr/>
            </a:pPr>
            <a:r>
              <a:rPr lang="en-US" altLang="en-US" b="1" dirty="0"/>
              <a:t>Employee Data will fall off the report when one of the following occurs prior to the cutoff:</a:t>
            </a:r>
          </a:p>
          <a:p>
            <a:pPr marL="628650" lvl="1" indent="-171450">
              <a:buFont typeface="Arial" panose="020B0604020202020204" pitchFamily="34" charset="0"/>
              <a:buChar char="•"/>
              <a:defRPr/>
            </a:pPr>
            <a:r>
              <a:rPr lang="en-US" b="1" dirty="0"/>
              <a:t>The employee has successfully provided the correct verification documentation for their dependents; has been approved by the DVS unit; </a:t>
            </a:r>
            <a:r>
              <a:rPr lang="en-US" b="1" u="sng" dirty="0"/>
              <a:t>and</a:t>
            </a:r>
            <a:r>
              <a:rPr lang="en-US" b="1" dirty="0"/>
              <a:t> coverage has been updated in the SHBP Enrollment Portal. </a:t>
            </a:r>
          </a:p>
          <a:p>
            <a:pPr marL="628650" lvl="1" indent="-171450">
              <a:buFont typeface="Arial" panose="020B0604020202020204" pitchFamily="34" charset="0"/>
              <a:buChar char="•"/>
              <a:defRPr/>
            </a:pPr>
            <a:r>
              <a:rPr lang="en-US" b="1" dirty="0"/>
              <a:t>The employee has failed to provide the correct verification documentation for their dependents within the time period allowed.</a:t>
            </a:r>
          </a:p>
          <a:p>
            <a:pPr lvl="1">
              <a:buFont typeface="Arial" panose="020B0604020202020204" pitchFamily="34" charset="0"/>
              <a:buChar char="•"/>
              <a:defRPr/>
            </a:pPr>
            <a:r>
              <a:rPr lang="en-US" b="1" dirty="0"/>
              <a:t>   The employee’s dependents failed the audit. </a:t>
            </a:r>
          </a:p>
          <a:p>
            <a:pPr lvl="1">
              <a:defRPr/>
            </a:pPr>
            <a:endParaRPr lang="en-US" b="1" dirty="0"/>
          </a:p>
          <a:p>
            <a:pPr marL="0" indent="0">
              <a:buNone/>
              <a:defRPr/>
            </a:pPr>
            <a:r>
              <a:rPr lang="en-US" altLang="en-US" b="1" dirty="0"/>
              <a:t>Employee Data will remain on subsequent reports if one of the following applies prior to cutoff:</a:t>
            </a:r>
          </a:p>
          <a:p>
            <a:pPr marL="628650" lvl="1" indent="-171450">
              <a:buFont typeface="Arial" panose="020B0604020202020204" pitchFamily="34" charset="0"/>
              <a:buChar char="•"/>
              <a:defRPr/>
            </a:pPr>
            <a:r>
              <a:rPr lang="en-US" b="1" dirty="0"/>
              <a:t>The employee has successfully provided the correct verification documentation for their dependents; has been approved by the DVS unit, </a:t>
            </a:r>
            <a:r>
              <a:rPr lang="en-US" b="1" u="sng" dirty="0"/>
              <a:t>but</a:t>
            </a:r>
            <a:r>
              <a:rPr lang="en-US" b="1" dirty="0"/>
              <a:t> their coverage has not yet been updated in the SHBP Enrollment Portal.  This can take 2 to 3 business days after an Audit is complete.</a:t>
            </a:r>
          </a:p>
          <a:p>
            <a:pPr lvl="1">
              <a:buFont typeface="Arial" panose="020B0604020202020204" pitchFamily="34" charset="0"/>
              <a:buChar char="•"/>
              <a:defRPr/>
            </a:pPr>
            <a:r>
              <a:rPr lang="en-US" b="1" dirty="0"/>
              <a:t>  The employee has taken no action on the DVS Audit and it is still open. </a:t>
            </a:r>
            <a:endParaRPr lang="en-US" altLang="en-US" b="1" dirty="0"/>
          </a:p>
          <a:p>
            <a:endParaRPr lang="en-US" sz="2000" b="1" dirty="0">
              <a:highlight>
                <a:srgbClr val="FFFF00"/>
              </a:highlight>
            </a:endParaRPr>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34</a:t>
            </a:fld>
            <a:endParaRPr lang="en-US"/>
          </a:p>
        </p:txBody>
      </p:sp>
    </p:spTree>
    <p:extLst>
      <p:ext uri="{BB962C8B-B14F-4D97-AF65-F5344CB8AC3E}">
        <p14:creationId xmlns:p14="http://schemas.microsoft.com/office/powerpoint/2010/main" val="1540295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9740" y="4416433"/>
            <a:ext cx="6684334" cy="4183064"/>
          </a:xfrm>
        </p:spPr>
        <p:txBody>
          <a:bodyPr/>
          <a:lstStyle/>
          <a:p>
            <a:r>
              <a:rPr lang="en-US" sz="1400" b="1" dirty="0"/>
              <a:t>For Reconciliation the Employers should review the report each week and reach out to the affected employees to encourage them to take action on the open DVS Audit.</a:t>
            </a:r>
          </a:p>
          <a:p>
            <a:endParaRPr lang="en-US" sz="1400" dirty="0"/>
          </a:p>
          <a:p>
            <a:pPr marL="742950" lvl="1" indent="-285750">
              <a:buFont typeface="Arial" panose="020B0604020202020204" pitchFamily="34" charset="0"/>
              <a:buChar char="•"/>
              <a:defRPr/>
            </a:pPr>
            <a:r>
              <a:rPr lang="en-US" altLang="en-US" sz="1400" b="1" dirty="0"/>
              <a:t>If you do not have a report in your SHRT folder it means that you do not </a:t>
            </a:r>
            <a:r>
              <a:rPr lang="en-US" sz="1400" b="1" dirty="0"/>
              <a:t>have any employees with outstanding pending dependents.</a:t>
            </a:r>
          </a:p>
          <a:p>
            <a:pPr lvl="1">
              <a:defRPr/>
            </a:pPr>
            <a:endParaRPr lang="en-US" sz="1400" b="1" dirty="0"/>
          </a:p>
          <a:p>
            <a:pPr marL="742950" lvl="1" indent="-285750">
              <a:buFont typeface="Arial" panose="020B0604020202020204" pitchFamily="34" charset="0"/>
              <a:buChar char="•"/>
              <a:defRPr/>
            </a:pPr>
            <a:r>
              <a:rPr lang="en-US" sz="1400" b="1" dirty="0"/>
              <a:t>SHBP </a:t>
            </a:r>
            <a:r>
              <a:rPr lang="en-US" sz="1400" b="1" u="sng" dirty="0"/>
              <a:t>will not</a:t>
            </a:r>
            <a:r>
              <a:rPr lang="en-US" sz="1400" b="1" dirty="0"/>
              <a:t> bill Employers for Pending Dependents until they are added to coverage.  </a:t>
            </a:r>
          </a:p>
          <a:p>
            <a:pPr lvl="1">
              <a:defRPr/>
            </a:pPr>
            <a:endParaRPr lang="en-US" sz="1400" b="1" dirty="0"/>
          </a:p>
          <a:p>
            <a:pPr marL="742950" lvl="1" indent="-285750">
              <a:buFont typeface="Arial" panose="020B0604020202020204" pitchFamily="34" charset="0"/>
              <a:buChar char="•"/>
              <a:defRPr/>
            </a:pPr>
            <a:r>
              <a:rPr lang="en-US" sz="1400" b="1" dirty="0"/>
              <a:t>Pending Dependents are not discrepancies so please do not submit them on your Discrepancy Report as no action will be taken. </a:t>
            </a:r>
            <a:endParaRPr lang="en-US" altLang="en-US" sz="1400" b="1" dirty="0"/>
          </a:p>
          <a:p>
            <a:endParaRPr lang="en-US" sz="2000" dirty="0"/>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35</a:t>
            </a:fld>
            <a:endParaRPr lang="en-US"/>
          </a:p>
        </p:txBody>
      </p:sp>
    </p:spTree>
    <p:extLst>
      <p:ext uri="{BB962C8B-B14F-4D97-AF65-F5344CB8AC3E}">
        <p14:creationId xmlns:p14="http://schemas.microsoft.com/office/powerpoint/2010/main" val="1562405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6433"/>
            <a:ext cx="6273799" cy="4183064"/>
          </a:xfrm>
        </p:spPr>
        <p:txBody>
          <a:bodyPr/>
          <a:lstStyle/>
          <a:p>
            <a:r>
              <a:rPr lang="en-US" sz="1600" b="1" dirty="0"/>
              <a:t>This slide provides a Pending Dependent Report Sample from SHRT. Please note there is no Protected Heath Information displayed on the report sample. </a:t>
            </a:r>
          </a:p>
          <a:p>
            <a:endParaRPr lang="en-US" sz="1600" b="1" dirty="0"/>
          </a:p>
          <a:p>
            <a:endParaRPr lang="en-US" sz="1600" b="1" dirty="0"/>
          </a:p>
          <a:p>
            <a:endParaRPr lang="en-US" sz="1600" b="1" dirty="0"/>
          </a:p>
          <a:p>
            <a:endParaRPr lang="en-US" sz="1600" b="1" dirty="0"/>
          </a:p>
          <a:p>
            <a:endParaRPr lang="en-US" sz="1600" b="1" dirty="0"/>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36</a:t>
            </a:fld>
            <a:endParaRPr lang="en-US"/>
          </a:p>
        </p:txBody>
      </p:sp>
    </p:spTree>
    <p:extLst>
      <p:ext uri="{BB962C8B-B14F-4D97-AF65-F5344CB8AC3E}">
        <p14:creationId xmlns:p14="http://schemas.microsoft.com/office/powerpoint/2010/main" val="21920981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3850" y="4416433"/>
            <a:ext cx="6356350" cy="4183064"/>
          </a:xfrm>
        </p:spPr>
        <p:txBody>
          <a:bodyPr/>
          <a:lstStyle/>
          <a:p>
            <a:r>
              <a:rPr lang="en-US" sz="2000" b="1" dirty="0"/>
              <a:t>Let’s take a quick look at Open Enrollment Files</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0671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433"/>
            <a:ext cx="6197600" cy="4183064"/>
          </a:xfrm>
        </p:spPr>
        <p:txBody>
          <a:bodyPr/>
          <a:lstStyle/>
          <a:p>
            <a:r>
              <a:rPr lang="en-US" sz="2000" b="1" dirty="0"/>
              <a:t>Under Open Enrollment Files we will discuss:</a:t>
            </a:r>
          </a:p>
          <a:p>
            <a:endParaRPr lang="en-US" sz="2000" b="1" dirty="0"/>
          </a:p>
          <a:p>
            <a:pPr marL="342900" indent="-342900">
              <a:buFont typeface="Arial" panose="020B0604020202020204" pitchFamily="34" charset="0"/>
              <a:buChar char="•"/>
            </a:pPr>
            <a:r>
              <a:rPr lang="en-US" sz="2000" b="1" dirty="0"/>
              <a:t>The Open Enrollment No Action Report</a:t>
            </a:r>
          </a:p>
          <a:p>
            <a:pPr marL="342900" indent="-342900">
              <a:buFont typeface="Arial" panose="020B0604020202020204" pitchFamily="34" charset="0"/>
              <a:buChar char="•"/>
            </a:pPr>
            <a:r>
              <a:rPr lang="en-US" sz="2000" b="1" dirty="0"/>
              <a:t>Proof Bills and Deduction Files</a:t>
            </a:r>
          </a:p>
          <a:p>
            <a:pPr marL="342900" indent="-342900">
              <a:buFont typeface="Arial" panose="020B0604020202020204" pitchFamily="34" charset="0"/>
              <a:buChar char="•"/>
            </a:pPr>
            <a:r>
              <a:rPr lang="en-US" sz="2000" b="1" dirty="0"/>
              <a:t>Along with Premium Billing</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38</a:t>
            </a:fld>
            <a:endParaRPr lang="en-US"/>
          </a:p>
        </p:txBody>
      </p:sp>
    </p:spTree>
    <p:extLst>
      <p:ext uri="{BB962C8B-B14F-4D97-AF65-F5344CB8AC3E}">
        <p14:creationId xmlns:p14="http://schemas.microsoft.com/office/powerpoint/2010/main" val="202596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3</a:t>
            </a:fld>
            <a:endParaRPr lang="en-US"/>
          </a:p>
        </p:txBody>
      </p:sp>
      <p:sp>
        <p:nvSpPr>
          <p:cNvPr id="21506" name="Rectangle 2"/>
          <p:cNvSpPr>
            <a:spLocks noGrp="1" noRot="1" noChangeAspect="1" noChangeArrowheads="1" noTextEdit="1"/>
          </p:cNvSpPr>
          <p:nvPr>
            <p:ph type="sldImg"/>
          </p:nvPr>
        </p:nvSpPr>
        <p:spPr>
          <a:xfrm>
            <a:off x="406400" y="700088"/>
            <a:ext cx="6197600" cy="3486150"/>
          </a:xfrm>
          <a:ln/>
        </p:spPr>
      </p:sp>
      <p:sp>
        <p:nvSpPr>
          <p:cNvPr id="2" name="Notes Placeholder 1"/>
          <p:cNvSpPr>
            <a:spLocks noGrp="1"/>
          </p:cNvSpPr>
          <p:nvPr>
            <p:ph type="body" sz="quarter" idx="10"/>
          </p:nvPr>
        </p:nvSpPr>
        <p:spPr>
          <a:xfrm>
            <a:off x="338328" y="4416433"/>
            <a:ext cx="6265672" cy="4183064"/>
          </a:xfrm>
        </p:spPr>
        <p:txBody>
          <a:bodyPr/>
          <a:lstStyle/>
          <a:p>
            <a:pPr marL="0" marR="0" eaLnBrk="0" fontAlgn="base" hangingPunct="0">
              <a:spcBef>
                <a:spcPts val="575"/>
              </a:spcBef>
              <a:spcAft>
                <a:spcPts val="0"/>
              </a:spcAf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Today’s presentation will include information on making a benefit election and the 2023 benefit offerings. </a:t>
            </a:r>
          </a:p>
          <a:p>
            <a:pPr marL="0" marR="0" eaLnBrk="0" fontAlgn="base" hangingPunct="0">
              <a:spcBef>
                <a:spcPts val="575"/>
              </a:spcBef>
              <a:spcAft>
                <a:spcPts val="0"/>
              </a:spcAft>
            </a:pP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eaLnBrk="0" fontAlgn="base" hangingPunct="0">
              <a:spcBef>
                <a:spcPts val="575"/>
              </a:spcBef>
              <a:spcAft>
                <a:spcPts val="0"/>
              </a:spcAf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Specifically, we will discuss:</a:t>
            </a:r>
            <a:endParaRPr lang="en-US" sz="1800" b="1" dirty="0">
              <a:effectLst/>
              <a:latin typeface="Times New Roman" panose="02020603050405020304" pitchFamily="18" charset="0"/>
              <a:ea typeface="Times New Roman" panose="02020603050405020304" pitchFamily="18" charset="0"/>
            </a:endParaRPr>
          </a:p>
          <a:p>
            <a:pPr marL="342900" marR="0" lvl="0" indent="-342900" eaLnBrk="0" fontAlgn="base" hangingPunct="0">
              <a:spcBef>
                <a:spcPts val="575"/>
              </a:spcBef>
              <a:spcAft>
                <a:spcPts val="0"/>
              </a:spcAft>
              <a:buFont typeface="Symbol" panose="05050102010706020507" pitchFamily="18" charset="2"/>
              <a:buChar char=""/>
            </a:pPr>
            <a:r>
              <a:rPr lang="en-US" sz="1800" b="1" dirty="0">
                <a:effectLst/>
                <a:latin typeface="Arial" panose="020B0604020202020204" pitchFamily="34" charset="0"/>
                <a:ea typeface="Times New Roman" panose="02020603050405020304" pitchFamily="18" charset="0"/>
              </a:rPr>
              <a:t>The benefits of using the New SHBP Enrollment Portal during Open Enrollment</a:t>
            </a:r>
            <a:r>
              <a:rPr lang="en-US" sz="1800" b="1" dirty="0">
                <a:effectLst/>
                <a:latin typeface="Times New Roman" panose="02020603050405020304" pitchFamily="18" charset="0"/>
                <a:ea typeface="Times New Roman" panose="02020603050405020304" pitchFamily="18" charset="0"/>
              </a:rPr>
              <a:t> </a:t>
            </a:r>
          </a:p>
          <a:p>
            <a:pPr marL="342900" marR="0" lvl="0" indent="-342900" eaLnBrk="0" fontAlgn="base" hangingPunct="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Open Enrollment Dates and Responsibilities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eaLnBrk="0" fontAlgn="base" hangingPunct="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2023 Plan Design and Options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eaLnBrk="0" fontAlgn="base" hangingPunct="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Open Enrollment File Process, and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eaLnBrk="0" fontAlgn="base" hangingPunct="0">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Dependent Verification and Rates</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eaLnBrk="0" fontAlgn="base" hangingPunct="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eaLnBrk="0" fontAlgn="base" hangingPunct="0">
              <a:spcBef>
                <a:spcPts val="575"/>
              </a:spcBef>
              <a:spcAft>
                <a:spcPts val="0"/>
              </a:spcAft>
            </a:pPr>
            <a:r>
              <a:rPr lang="en-US" sz="1800" b="1"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Let’s start the presentation!</a:t>
            </a: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3923769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9358" y="4416433"/>
            <a:ext cx="6471683" cy="4183064"/>
          </a:xfrm>
        </p:spPr>
        <p:txBody>
          <a:bodyPr/>
          <a:lstStyle/>
          <a:p>
            <a:r>
              <a:rPr lang="en-US" b="1" dirty="0"/>
              <a:t>Let’s look at important dates and information surrounding the Open Enrollment File Process:</a:t>
            </a:r>
          </a:p>
          <a:p>
            <a:endParaRPr lang="en-US" b="1" dirty="0"/>
          </a:p>
          <a:p>
            <a:pPr marL="285750" lvl="0" indent="-285750">
              <a:buFont typeface="Arial" panose="020B0604020202020204" pitchFamily="34" charset="0"/>
              <a:buChar char="•"/>
            </a:pPr>
            <a:r>
              <a:rPr lang="en-US" b="1" dirty="0"/>
              <a:t>October 18, 2022: ADP will produce a report each day beginning October 18, 2022 titled ‘OE NO ACTION’.  This report will identify your location’s employees who have not made an open enrollment election.  Please use this report to follow-up with your employees to remind them make their election by the last day of Open Enrollment, November 4, 2022. </a:t>
            </a:r>
          </a:p>
          <a:p>
            <a:pPr marL="285750" lvl="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Through November 10, 2022: ADP will produce Daily Proof Bills, if applicable  and Deduction files that will reflect 2022 new hire and benefit status changes</a:t>
            </a:r>
          </a:p>
          <a:p>
            <a:pPr marL="801688" indent="-227013">
              <a:buFont typeface="Arial" panose="020B0604020202020204" pitchFamily="34" charset="0"/>
              <a:buChar char="−"/>
            </a:pPr>
            <a:r>
              <a:rPr lang="en-US" b="1" dirty="0"/>
              <a:t> No 2022 Proof Bills produced after November 10, 2022 </a:t>
            </a:r>
          </a:p>
          <a:p>
            <a:pPr marL="801688" indent="-227013">
              <a:buFont typeface="Arial" panose="020B0604020202020204" pitchFamily="34" charset="0"/>
              <a:buChar char="−"/>
            </a:pPr>
            <a:r>
              <a:rPr lang="en-US" b="1" dirty="0"/>
              <a:t> No 2022 Deduction Files produced after November 10, 2022  </a:t>
            </a:r>
          </a:p>
          <a:p>
            <a:pPr marL="801688" indent="-227013">
              <a:buFont typeface="Arial" panose="020B0604020202020204" pitchFamily="34" charset="0"/>
              <a:buChar char="−"/>
            </a:pPr>
            <a:endParaRPr lang="en-US" b="1" dirty="0"/>
          </a:p>
          <a:p>
            <a:pPr marL="282575" indent="-282575">
              <a:buFont typeface="Arial" panose="020B0604020202020204" pitchFamily="34" charset="0"/>
              <a:buChar char="•"/>
            </a:pPr>
            <a:r>
              <a:rPr lang="en-US" b="1" dirty="0"/>
              <a:t>November 12, 2022: Employers will receive a FULL 2023 Deduction file that will reflect all deductions for your Employees for 2023, even when ZERO dollars</a:t>
            </a:r>
          </a:p>
          <a:p>
            <a:pPr marL="801688" indent="-227013">
              <a:buFont typeface="Arial" panose="020B0604020202020204" pitchFamily="34" charset="0"/>
              <a:buChar char="−"/>
            </a:pPr>
            <a:r>
              <a:rPr lang="en-US" b="1" dirty="0"/>
              <a:t>Boards of Education and Non-SAO Employers: Full Deduction files will be posted to SHRT.</a:t>
            </a:r>
          </a:p>
          <a:p>
            <a:pPr marL="801688" indent="-227013">
              <a:buFont typeface="Arial" panose="020B0604020202020204" pitchFamily="34" charset="0"/>
              <a:buChar char="−"/>
            </a:pPr>
            <a:r>
              <a:rPr lang="en-US" b="1" dirty="0"/>
              <a:t>State Agencies and Other Employing Entities Participating in SAO: Full Deduction file will be transmitted to SAO for processing. </a:t>
            </a:r>
          </a:p>
          <a:p>
            <a:endParaRPr lang="en-US" sz="2000" b="1" dirty="0"/>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39</a:t>
            </a:fld>
            <a:endParaRPr lang="en-US"/>
          </a:p>
        </p:txBody>
      </p:sp>
    </p:spTree>
    <p:extLst>
      <p:ext uri="{BB962C8B-B14F-4D97-AF65-F5344CB8AC3E}">
        <p14:creationId xmlns:p14="http://schemas.microsoft.com/office/powerpoint/2010/main" val="1536183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12788"/>
            <a:ext cx="6197600" cy="3486150"/>
          </a:xfrm>
        </p:spPr>
      </p:sp>
      <p:sp>
        <p:nvSpPr>
          <p:cNvPr id="3" name="Notes Placeholder 2"/>
          <p:cNvSpPr>
            <a:spLocks noGrp="1"/>
          </p:cNvSpPr>
          <p:nvPr>
            <p:ph type="body" idx="1"/>
          </p:nvPr>
        </p:nvSpPr>
        <p:spPr>
          <a:xfrm>
            <a:off x="276446" y="4458586"/>
            <a:ext cx="6535479" cy="4947683"/>
          </a:xfrm>
        </p:spPr>
        <p:txBody>
          <a:bodyPr/>
          <a:lstStyle/>
          <a:p>
            <a:r>
              <a:rPr lang="en-US" sz="1600" b="1" dirty="0"/>
              <a:t>This screen displays the Full Deduction File Sample for Boards of Education and Non-SAO Employers. </a:t>
            </a:r>
          </a:p>
          <a:p>
            <a:endParaRPr lang="en-US" sz="2400" b="1" dirty="0"/>
          </a:p>
          <a:p>
            <a:endParaRPr lang="en-US" sz="2400" b="1" dirty="0"/>
          </a:p>
          <a:p>
            <a:endParaRPr lang="en-US" sz="2400" b="1" dirty="0"/>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40</a:t>
            </a:fld>
            <a:endParaRPr lang="en-US"/>
          </a:p>
        </p:txBody>
      </p:sp>
      <p:sp>
        <p:nvSpPr>
          <p:cNvPr id="5" name="Rectangle 4">
            <a:extLst>
              <a:ext uri="{FF2B5EF4-FFF2-40B4-BE49-F238E27FC236}">
                <a16:creationId xmlns:a16="http://schemas.microsoft.com/office/drawing/2014/main" id="{2FA671F7-16C2-4DA8-96DD-923E530470A2}"/>
              </a:ext>
            </a:extLst>
          </p:cNvPr>
          <p:cNvSpPr/>
          <p:nvPr/>
        </p:nvSpPr>
        <p:spPr>
          <a:xfrm>
            <a:off x="276446" y="5192939"/>
            <a:ext cx="5947144" cy="1600438"/>
          </a:xfrm>
          <a:prstGeom prst="rect">
            <a:avLst/>
          </a:prstGeom>
        </p:spPr>
        <p:txBody>
          <a:bodyPr wrap="square">
            <a:spAutoFit/>
          </a:bodyPr>
          <a:lstStyle/>
          <a:p>
            <a:pPr marL="285750" indent="-285750">
              <a:buFont typeface="Arial" panose="020B0604020202020204" pitchFamily="34" charset="0"/>
              <a:buChar char="•"/>
            </a:pPr>
            <a:r>
              <a:rPr lang="en-US" altLang="en-US" b="1" kern="0" dirty="0">
                <a:latin typeface="+mn-lt"/>
              </a:rPr>
              <a:t>Deduction files have 655 characters on each Employee Data Line.  The employee deduction amount can be found in Positions 412 - 417 of the file. </a:t>
            </a:r>
          </a:p>
          <a:p>
            <a:endParaRPr lang="en-US" altLang="en-US" sz="800" b="1" kern="0" dirty="0">
              <a:latin typeface="+mn-lt"/>
            </a:endParaRPr>
          </a:p>
          <a:p>
            <a:pPr marL="285750" indent="-285750">
              <a:buFont typeface="Arial" panose="020B0604020202020204" pitchFamily="34" charset="0"/>
              <a:buChar char="•"/>
            </a:pPr>
            <a:r>
              <a:rPr lang="en-US" altLang="en-US" b="1" kern="0" dirty="0">
                <a:latin typeface="+mn-lt"/>
              </a:rPr>
              <a:t>If you are unable to locate the deduction amount, please contact your IT department or IT vendor for assistance.</a:t>
            </a:r>
          </a:p>
        </p:txBody>
      </p:sp>
      <p:sp>
        <p:nvSpPr>
          <p:cNvPr id="7" name="TextBox 6">
            <a:extLst>
              <a:ext uri="{FF2B5EF4-FFF2-40B4-BE49-F238E27FC236}">
                <a16:creationId xmlns:a16="http://schemas.microsoft.com/office/drawing/2014/main" id="{70A51E59-E10C-4899-8E5E-53EAA53D9A67}"/>
              </a:ext>
            </a:extLst>
          </p:cNvPr>
          <p:cNvSpPr txBox="1"/>
          <p:nvPr/>
        </p:nvSpPr>
        <p:spPr>
          <a:xfrm>
            <a:off x="357188" y="7261209"/>
            <a:ext cx="6376766" cy="923330"/>
          </a:xfrm>
          <a:prstGeom prst="rect">
            <a:avLst/>
          </a:prstGeom>
          <a:noFill/>
        </p:spPr>
        <p:txBody>
          <a:bodyPr wrap="square">
            <a:spAutoFit/>
          </a:bodyPr>
          <a:lstStyle/>
          <a:p>
            <a:pPr marL="0" indent="0">
              <a:buNone/>
            </a:pPr>
            <a:r>
              <a:rPr lang="en-US" sz="1800" b="1" kern="0" dirty="0"/>
              <a:t>Additionally, </a:t>
            </a:r>
            <a:r>
              <a:rPr lang="en-US" sz="1800" b="1" dirty="0"/>
              <a:t>Full Deduction files will be transmitted to SAO for processing for State Agencies and Other Employing Entities Participating in SAO. </a:t>
            </a:r>
          </a:p>
        </p:txBody>
      </p:sp>
    </p:spTree>
    <p:extLst>
      <p:ext uri="{BB962C8B-B14F-4D97-AF65-F5344CB8AC3E}">
        <p14:creationId xmlns:p14="http://schemas.microsoft.com/office/powerpoint/2010/main" val="1958129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888" y="4416433"/>
            <a:ext cx="6365359" cy="4183064"/>
          </a:xfrm>
        </p:spPr>
        <p:txBody>
          <a:bodyPr/>
          <a:lstStyle/>
          <a:p>
            <a:pPr marL="282575" indent="-282575">
              <a:buFont typeface="Arial" panose="020B0604020202020204" pitchFamily="34" charset="0"/>
              <a:buChar char="•"/>
            </a:pPr>
            <a:r>
              <a:rPr lang="en-US" sz="1400" b="1" dirty="0"/>
              <a:t>December 1, 2022 through February 28, 2023, Employers will receive:</a:t>
            </a:r>
          </a:p>
          <a:p>
            <a:endParaRPr lang="en-US" sz="1400" b="1" dirty="0"/>
          </a:p>
          <a:p>
            <a:pPr marL="801688" indent="-227013">
              <a:buFont typeface="Arial" panose="020B0604020202020204" pitchFamily="34" charset="0"/>
              <a:buChar char="−"/>
            </a:pPr>
            <a:r>
              <a:rPr lang="en-US" sz="1400" b="1" dirty="0"/>
              <a:t>PRIOR YEAR Proof Bill Report.  ALL 2022 Plan Year transactions processed after November 10, 2022. </a:t>
            </a:r>
          </a:p>
          <a:p>
            <a:pPr marL="574675"/>
            <a:endParaRPr lang="en-US" sz="1400" b="1" dirty="0"/>
          </a:p>
          <a:p>
            <a:pPr marL="801688" indent="-227013">
              <a:buFont typeface="Arial" panose="020B0604020202020204" pitchFamily="34" charset="0"/>
              <a:buChar char="−"/>
            </a:pPr>
            <a:r>
              <a:rPr lang="en-US" sz="1400" b="1" dirty="0"/>
              <a:t>DAILY Proof Bill Report.  ALL 2023 Plan Year transactions processed after November 10, 2022.  This will only contain daily transactions and will be posted each day, unless no transaction processed the prior day.</a:t>
            </a:r>
          </a:p>
          <a:p>
            <a:pPr marL="574675"/>
            <a:endParaRPr lang="en-US" sz="1400" dirty="0"/>
          </a:p>
          <a:p>
            <a:pPr marL="801688" indent="-227013">
              <a:buFont typeface="Arial" panose="020B0604020202020204" pitchFamily="34" charset="0"/>
              <a:buChar char="−"/>
            </a:pPr>
            <a:r>
              <a:rPr lang="en-US" sz="1400" b="1" dirty="0"/>
              <a:t>Deduction Files containing 2023 Plan Year Deduction File updates. </a:t>
            </a:r>
          </a:p>
          <a:p>
            <a:pPr marL="739775" lvl="1" indent="-282575">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The January premium billing report will be posted to SHRT no later than January 9, 2023. This date is later than the typical posting date that occurs on the 28th of the prior month. Please do not transfer funds or pay via check until the January 2023 Premium Billing Reports and Vouchers have been posted.</a:t>
            </a:r>
          </a:p>
          <a:p>
            <a:endParaRPr lang="en-US" sz="2000" b="1" u="sng" dirty="0">
              <a:highlight>
                <a:srgbClr val="FFFF00"/>
              </a:highlight>
            </a:endParaRPr>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41</a:t>
            </a:fld>
            <a:endParaRPr lang="en-US"/>
          </a:p>
        </p:txBody>
      </p:sp>
    </p:spTree>
    <p:extLst>
      <p:ext uri="{BB962C8B-B14F-4D97-AF65-F5344CB8AC3E}">
        <p14:creationId xmlns:p14="http://schemas.microsoft.com/office/powerpoint/2010/main" val="810969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Now it time to look at SHBP Plan Options</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5228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433"/>
            <a:ext cx="6299200" cy="4183064"/>
          </a:xfrm>
        </p:spPr>
        <p:txBody>
          <a:bodyPr/>
          <a:lstStyle/>
          <a:p>
            <a:r>
              <a:rPr lang="en-US" sz="2000" b="1" dirty="0"/>
              <a:t>In the SHBP Plan Options section we will discuss: </a:t>
            </a:r>
          </a:p>
          <a:p>
            <a:endParaRPr lang="en-US" sz="2000" b="1" dirty="0"/>
          </a:p>
          <a:p>
            <a:r>
              <a:rPr lang="en-US" sz="2000" b="1" dirty="0"/>
              <a:t>2023 Plan Options and Member Identification Cards</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43</a:t>
            </a:fld>
            <a:endParaRPr lang="en-US"/>
          </a:p>
        </p:txBody>
      </p:sp>
    </p:spTree>
    <p:extLst>
      <p:ext uri="{BB962C8B-B14F-4D97-AF65-F5344CB8AC3E}">
        <p14:creationId xmlns:p14="http://schemas.microsoft.com/office/powerpoint/2010/main" val="3882151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For Plan Year 2023 there are no changes in copays, co-insurance or deductibles.  </a:t>
            </a:r>
          </a:p>
          <a:p>
            <a:endParaRPr lang="en-US" sz="1600" b="1" dirty="0"/>
          </a:p>
          <a:p>
            <a:r>
              <a:rPr lang="en-US" sz="1600" b="1" dirty="0"/>
              <a:t>The Plan Options and Designs will remain the same. </a:t>
            </a:r>
          </a:p>
          <a:p>
            <a:endParaRPr lang="en-US" sz="1600" b="1" dirty="0"/>
          </a:p>
          <a:p>
            <a:pPr marL="342900" indent="-342900">
              <a:buFont typeface="Arial" panose="020B0604020202020204" pitchFamily="34" charset="0"/>
              <a:buChar char="•"/>
            </a:pPr>
            <a:r>
              <a:rPr lang="en-US" sz="1600" b="1" dirty="0"/>
              <a:t>Anthem Blue Cross &amp; Blue Shield Plan Options are Statewide Health Maintenance Organization and Health Reimbursement Arrangement  </a:t>
            </a:r>
          </a:p>
          <a:p>
            <a:pPr marL="342900" indent="-342900">
              <a:buFont typeface="Arial" panose="020B0604020202020204" pitchFamily="34" charset="0"/>
              <a:buChar char="•"/>
            </a:pPr>
            <a:r>
              <a:rPr lang="en-US" sz="1600" b="1" dirty="0"/>
              <a:t>United Health Care Plan Options are Statewide Health Maintenance Organization and High Deductible Health Plan</a:t>
            </a:r>
          </a:p>
          <a:p>
            <a:pPr marL="342900" indent="-342900">
              <a:buFont typeface="Arial" panose="020B0604020202020204" pitchFamily="34" charset="0"/>
              <a:buChar char="•"/>
            </a:pPr>
            <a:r>
              <a:rPr lang="en-US" sz="1600" b="1" dirty="0"/>
              <a:t>AND Kaiser Plan Option is Regional Health Maintenance Organization  </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44</a:t>
            </a:fld>
            <a:endParaRPr lang="en-US"/>
          </a:p>
        </p:txBody>
      </p:sp>
    </p:spTree>
    <p:extLst>
      <p:ext uri="{BB962C8B-B14F-4D97-AF65-F5344CB8AC3E}">
        <p14:creationId xmlns:p14="http://schemas.microsoft.com/office/powerpoint/2010/main" val="1561952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6433"/>
            <a:ext cx="6248400" cy="4183064"/>
          </a:xfrm>
        </p:spPr>
        <p:txBody>
          <a:bodyPr/>
          <a:lstStyle/>
          <a:p>
            <a:r>
              <a:rPr lang="en-US" sz="1400" b="1" dirty="0"/>
              <a:t>All members enrolling in  Anthem and United Healthcare will receive new ID cards before January 1, 2023.   Their newly added dependents still pending DVS review for approval after December 5, 2022, will not receive new ID Cards until after January 1, 2023. </a:t>
            </a:r>
          </a:p>
          <a:p>
            <a:endParaRPr lang="en-US" sz="1400" b="1" dirty="0"/>
          </a:p>
          <a:p>
            <a:r>
              <a:rPr lang="en-US" sz="1400" b="1" dirty="0"/>
              <a:t>For Kaiser, only NEW Kaiser members will receive new ID cards before January 1, 2023. </a:t>
            </a:r>
          </a:p>
          <a:p>
            <a:endParaRPr lang="en-US" sz="1400" b="1" dirty="0"/>
          </a:p>
          <a:p>
            <a:r>
              <a:rPr lang="en-US" sz="1400" b="1" dirty="0"/>
              <a:t>Their newly added dependents still pending DVS review and  approval after December 5, 2022 , will not receive new ID Cards until after January 1, 2023. </a:t>
            </a:r>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45</a:t>
            </a:fld>
            <a:endParaRPr lang="en-US"/>
          </a:p>
        </p:txBody>
      </p:sp>
    </p:spTree>
    <p:extLst>
      <p:ext uri="{BB962C8B-B14F-4D97-AF65-F5344CB8AC3E}">
        <p14:creationId xmlns:p14="http://schemas.microsoft.com/office/powerpoint/2010/main" val="2794477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It’s time to look at SHBP Rates.</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614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1950" y="4416433"/>
            <a:ext cx="6197599" cy="4183064"/>
          </a:xfrm>
        </p:spPr>
        <p:txBody>
          <a:bodyPr/>
          <a:lstStyle/>
          <a:p>
            <a:r>
              <a:rPr lang="en-US" sz="2000" b="1" dirty="0"/>
              <a:t>2023 Active Member Rates and Employer Contribution Rates will be reviewed in this section of the presentation  </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47</a:t>
            </a:fld>
            <a:endParaRPr lang="en-US"/>
          </a:p>
        </p:txBody>
      </p:sp>
    </p:spTree>
    <p:extLst>
      <p:ext uri="{BB962C8B-B14F-4D97-AF65-F5344CB8AC3E}">
        <p14:creationId xmlns:p14="http://schemas.microsoft.com/office/powerpoint/2010/main" val="181642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1005" y="4416433"/>
            <a:ext cx="6606362" cy="4183064"/>
          </a:xfrm>
        </p:spPr>
        <p:txBody>
          <a:bodyPr/>
          <a:lstStyle/>
          <a:p>
            <a:r>
              <a:rPr lang="en-US" b="1" dirty="0"/>
              <a:t>2023 Active Member Rates for Plan Year 2023 are located on the SHBP website at SHBP DOT GEORGIA DOT GOV BACKSLASH ACTINE DASH RATES.</a:t>
            </a:r>
          </a:p>
          <a:p>
            <a:endParaRPr lang="en-US" b="1" dirty="0"/>
          </a:p>
          <a:p>
            <a:r>
              <a:rPr lang="en-US" b="1" dirty="0"/>
              <a:t>The Plan Year 2023 Rates for the following groups are located on the SHBP website at SHBP DOT GEORGIA DOT GOV BACKSLASH MEMBER DASH RATES:</a:t>
            </a:r>
          </a:p>
          <a:p>
            <a:pPr marL="342900" indent="-342900">
              <a:buFont typeface="Arial" panose="020B0604020202020204" pitchFamily="34" charset="0"/>
              <a:buChar char="•"/>
            </a:pPr>
            <a:r>
              <a:rPr lang="en-US" b="1" dirty="0"/>
              <a:t>Retirees </a:t>
            </a:r>
          </a:p>
          <a:p>
            <a:pPr marL="342900" indent="-342900">
              <a:buFont typeface="Arial" panose="020B0604020202020204" pitchFamily="34" charset="0"/>
              <a:buChar char="•"/>
            </a:pPr>
            <a:r>
              <a:rPr lang="en-US" b="1" dirty="0"/>
              <a:t>Boards of Education Board Members </a:t>
            </a:r>
          </a:p>
          <a:p>
            <a:pPr marL="342900" indent="-342900">
              <a:buFont typeface="Arial" panose="020B0604020202020204" pitchFamily="34" charset="0"/>
              <a:buChar char="•"/>
            </a:pPr>
            <a:r>
              <a:rPr lang="en-US" b="1" dirty="0"/>
              <a:t>AND Contract Employer Groups, COBRA and State Extended Coverage </a:t>
            </a:r>
          </a:p>
          <a:p>
            <a:pPr marL="342900" indent="-342900">
              <a:buFont typeface="Arial" panose="020B0604020202020204" pitchFamily="34" charset="0"/>
              <a:buChar char="•"/>
            </a:pPr>
            <a:endParaRPr lang="en-US" b="1" dirty="0"/>
          </a:p>
          <a:p>
            <a:pPr marL="0" indent="0">
              <a:buNone/>
            </a:pPr>
            <a:r>
              <a:rPr lang="en-US" b="1" dirty="0"/>
              <a:t>The Resolutions approved by the Board of Community Health are posted on the SHBP website at SHBP DOT GEORGIA BACKSLASH RESOLUTIONS. </a:t>
            </a:r>
          </a:p>
          <a:p>
            <a:pPr marL="342900" indent="-342900">
              <a:buFont typeface="Arial" panose="020B0604020202020204" pitchFamily="34" charset="0"/>
              <a:buChar char="•"/>
            </a:pPr>
            <a:endParaRPr lang="en-US" sz="2000" b="1" dirty="0"/>
          </a:p>
          <a:p>
            <a:r>
              <a:rPr lang="en-US" sz="2000" b="1" dirty="0"/>
              <a:t> </a:t>
            </a:r>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48</a:t>
            </a:fld>
            <a:endParaRPr lang="en-US"/>
          </a:p>
        </p:txBody>
      </p:sp>
    </p:spTree>
    <p:extLst>
      <p:ext uri="{BB962C8B-B14F-4D97-AF65-F5344CB8AC3E}">
        <p14:creationId xmlns:p14="http://schemas.microsoft.com/office/powerpoint/2010/main" val="136679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433"/>
            <a:ext cx="6197600" cy="4183064"/>
          </a:xfrm>
        </p:spPr>
        <p:txBody>
          <a:bodyPr/>
          <a:lstStyle/>
          <a:p>
            <a:r>
              <a:rPr lang="en-US" sz="2000" b="1" dirty="0"/>
              <a:t>The first section for review is Skip the Phones!</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75808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3153" y="4416433"/>
            <a:ext cx="6358270" cy="4183064"/>
          </a:xfrm>
        </p:spPr>
        <p:txBody>
          <a:bodyPr/>
          <a:lstStyle/>
          <a:p>
            <a:r>
              <a:rPr lang="en-US" sz="1600" b="1" dirty="0"/>
              <a:t>Employer Contributions have remained the same and are available on the SHBP Website at SHBP DOT GEORGIA DOT GOV BACKSLASH RESOLUTIONS. </a:t>
            </a:r>
          </a:p>
          <a:p>
            <a:endParaRPr lang="en-US" sz="1600" b="1" dirty="0"/>
          </a:p>
          <a:p>
            <a:r>
              <a:rPr lang="en-US" sz="1600" b="1" dirty="0"/>
              <a:t>Employer Contributions are as follows:    </a:t>
            </a:r>
          </a:p>
          <a:p>
            <a:pPr marL="342900" indent="-342900">
              <a:buFont typeface="Arial" panose="020B0604020202020204" pitchFamily="34" charset="0"/>
              <a:buChar char="•"/>
            </a:pPr>
            <a:r>
              <a:rPr lang="en-US" sz="1600" b="1" dirty="0">
                <a:ea typeface="Calibri" panose="020F0502020204030204" pitchFamily="34" charset="0"/>
              </a:rPr>
              <a:t>Teachers: $945.00 per month for each enrolled employee </a:t>
            </a:r>
          </a:p>
          <a:p>
            <a:pPr marL="342900" indent="-342900">
              <a:buFont typeface="Arial" panose="020B0604020202020204" pitchFamily="34" charset="0"/>
              <a:buChar char="•"/>
            </a:pPr>
            <a:r>
              <a:rPr lang="en-US" sz="1600" b="1" dirty="0">
                <a:ea typeface="Calibri" panose="020F0502020204030204" pitchFamily="34" charset="0"/>
              </a:rPr>
              <a:t>Librarians: $843.00 per month for each enrolled employee</a:t>
            </a:r>
          </a:p>
          <a:p>
            <a:pPr marL="342900" indent="-342900">
              <a:buFont typeface="Arial" panose="020B0604020202020204" pitchFamily="34" charset="0"/>
              <a:buChar char="•"/>
            </a:pPr>
            <a:r>
              <a:rPr lang="en-US" sz="1600" b="1" dirty="0">
                <a:ea typeface="Calibri" panose="020F0502020204030204" pitchFamily="34" charset="0"/>
              </a:rPr>
              <a:t>Public School Employees: $945.00 per month for each enrolled employee</a:t>
            </a:r>
          </a:p>
          <a:p>
            <a:pPr marL="342900" indent="-342900">
              <a:buFont typeface="Arial" panose="020B0604020202020204" pitchFamily="34" charset="0"/>
              <a:buChar char="•"/>
            </a:pPr>
            <a:r>
              <a:rPr lang="en-US" sz="1600" b="1" dirty="0">
                <a:ea typeface="Calibri" panose="020F0502020204030204" pitchFamily="34" charset="0"/>
              </a:rPr>
              <a:t>State Agencies: 29.454% of total salaries</a:t>
            </a:r>
          </a:p>
          <a:p>
            <a:endParaRPr lang="en-US" sz="20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49</a:t>
            </a:fld>
            <a:endParaRPr lang="en-US"/>
          </a:p>
        </p:txBody>
      </p:sp>
    </p:spTree>
    <p:extLst>
      <p:ext uri="{BB962C8B-B14F-4D97-AF65-F5344CB8AC3E}">
        <p14:creationId xmlns:p14="http://schemas.microsoft.com/office/powerpoint/2010/main" val="3562439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0200" y="4416423"/>
            <a:ext cx="6197599" cy="4183064"/>
          </a:xfrm>
        </p:spPr>
        <p:txBody>
          <a:bodyPr/>
          <a:lstStyle/>
          <a:p>
            <a:r>
              <a:rPr lang="en-US" sz="2000" b="1" dirty="0"/>
              <a:t>Last but not least, lets take a look at receiving assistance with your employer questions….</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46929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2600CC6D-4C41-43ED-BA53-CEC606044FA3}" type="slidenum">
              <a:rPr lang="en-US" smtClean="0"/>
              <a:pPr/>
              <a:t>51</a:t>
            </a:fld>
            <a:endParaRPr lang="en-US"/>
          </a:p>
        </p:txBody>
      </p:sp>
      <p:sp>
        <p:nvSpPr>
          <p:cNvPr id="21506" name="Rectangle 2"/>
          <p:cNvSpPr>
            <a:spLocks noGrp="1" noRot="1" noChangeAspect="1" noChangeArrowheads="1" noTextEdit="1"/>
          </p:cNvSpPr>
          <p:nvPr>
            <p:ph type="sldImg"/>
          </p:nvPr>
        </p:nvSpPr>
        <p:spPr>
          <a:xfrm>
            <a:off x="406400" y="696913"/>
            <a:ext cx="6197600" cy="3486150"/>
          </a:xfrm>
          <a:ln/>
        </p:spPr>
      </p:sp>
      <p:sp>
        <p:nvSpPr>
          <p:cNvPr id="21507" name="Rectangle 3"/>
          <p:cNvSpPr>
            <a:spLocks noGrp="1" noChangeArrowheads="1"/>
          </p:cNvSpPr>
          <p:nvPr>
            <p:ph type="body" idx="1"/>
          </p:nvPr>
        </p:nvSpPr>
        <p:spPr>
          <a:xfrm>
            <a:off x="352056" y="4416433"/>
            <a:ext cx="6197599" cy="4183064"/>
          </a:xfrm>
          <a:noFill/>
          <a:ln/>
        </p:spPr>
        <p:txBody>
          <a:bodyPr/>
          <a:lstStyle/>
          <a:p>
            <a:r>
              <a:rPr lang="en-US" sz="1400" b="1" dirty="0"/>
              <a:t>Employers may contact their dedicated employer services specialist via the Xchange for assistance at SHBP DOT GEORGIA DOT GOV BACKSLASH DASH O BACKSLASH YOUR DASH EMPLOYING DASH ENTITY BACKSLASH XCHANGE   </a:t>
            </a:r>
          </a:p>
          <a:p>
            <a:r>
              <a:rPr lang="en-US" sz="1400" b="1" dirty="0"/>
              <a:t>Or you may also phone 800.610.1863, Monday thru Friday, 8:30 am to 5 pm. </a:t>
            </a:r>
          </a:p>
          <a:p>
            <a:endParaRPr lang="en-US" sz="1400" b="1" dirty="0"/>
          </a:p>
          <a:p>
            <a:r>
              <a:rPr lang="en-US" sz="1400" b="1" dirty="0"/>
              <a:t>Please note, due to COVID 19 our specialists are working from home. However, if you leave a message , a specialists will follow up with you via Xchange and/or their mobile work phones. </a:t>
            </a:r>
          </a:p>
          <a:p>
            <a:endParaRPr lang="en-US" sz="1400" b="1" dirty="0"/>
          </a:p>
          <a:p>
            <a:r>
              <a:rPr lang="en-US" sz="1400" b="1" dirty="0"/>
              <a:t>Please reference the SHBP Employer Xchange Escalation Process posted on the employer services section of the SHBP Website for Escalated matters at SHBP DOT GEORGIA DOT GOV BACKSLASH XCHANGE DASH ESCALATION DASH PROCESS.</a:t>
            </a:r>
            <a:r>
              <a:rPr lang="en-US" dirty="0"/>
              <a:t>      </a:t>
            </a:r>
          </a:p>
          <a:p>
            <a:endParaRPr lang="en-US" dirty="0"/>
          </a:p>
        </p:txBody>
      </p:sp>
    </p:spTree>
    <p:extLst>
      <p:ext uri="{BB962C8B-B14F-4D97-AF65-F5344CB8AC3E}">
        <p14:creationId xmlns:p14="http://schemas.microsoft.com/office/powerpoint/2010/main" val="2277611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406400" y="696913"/>
            <a:ext cx="6197600" cy="3486150"/>
          </a:xfrm>
          <a:ln/>
        </p:spPr>
      </p:sp>
      <p:sp>
        <p:nvSpPr>
          <p:cNvPr id="19459" name="Slide Number Placeholder 3"/>
          <p:cNvSpPr>
            <a:spLocks noGrp="1"/>
          </p:cNvSpPr>
          <p:nvPr>
            <p:ph type="sldNum" sz="quarter" idx="5"/>
          </p:nvPr>
        </p:nvSpPr>
        <p:spPr>
          <a:noFill/>
        </p:spPr>
        <p:txBody>
          <a:bodyPr/>
          <a:lstStyle/>
          <a:p>
            <a:pPr>
              <a:defRPr/>
            </a:pPr>
            <a:fld id="{029EFDAB-01F3-442C-9E04-C305AA2BF047}" type="slidenum">
              <a:rPr lang="en-US">
                <a:solidFill>
                  <a:srgbClr val="000000"/>
                </a:solidFill>
              </a:rPr>
              <a:pPr>
                <a:defRPr/>
              </a:pPr>
              <a:t>52</a:t>
            </a:fld>
            <a:endParaRPr lang="en-US">
              <a:solidFill>
                <a:srgbClr val="000000"/>
              </a:solidFill>
            </a:endParaRPr>
          </a:p>
        </p:txBody>
      </p:sp>
      <p:sp>
        <p:nvSpPr>
          <p:cNvPr id="2" name="Notes Placeholder 1"/>
          <p:cNvSpPr>
            <a:spLocks noGrp="1"/>
          </p:cNvSpPr>
          <p:nvPr>
            <p:ph type="body" sz="quarter" idx="10"/>
          </p:nvPr>
        </p:nvSpPr>
        <p:spPr>
          <a:xfrm>
            <a:off x="406400" y="4416433"/>
            <a:ext cx="6197600" cy="4183064"/>
          </a:xfrm>
        </p:spPr>
        <p:txBody>
          <a:bodyPr/>
          <a:lstStyle/>
          <a:p>
            <a:r>
              <a:rPr lang="en-US" sz="1600" b="1" dirty="0"/>
              <a:t>This brings us to the end of the presentation.  We will now provide responses to questions received from our employers during  Registration and open the Chat for possible additional questions.   </a:t>
            </a:r>
          </a:p>
        </p:txBody>
      </p:sp>
    </p:spTree>
    <p:extLst>
      <p:ext uri="{BB962C8B-B14F-4D97-AF65-F5344CB8AC3E}">
        <p14:creationId xmlns:p14="http://schemas.microsoft.com/office/powerpoint/2010/main" val="103198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7650" y="4416433"/>
            <a:ext cx="6508750" cy="4183064"/>
          </a:xfrm>
        </p:spPr>
        <p:txBody>
          <a:bodyPr/>
          <a:lstStyle/>
          <a:p>
            <a:endParaRPr lang="en-US" sz="2000" b="1" dirty="0"/>
          </a:p>
          <a:p>
            <a:pPr marL="0" marR="0" indent="0">
              <a:lnSpc>
                <a:spcPct val="107000"/>
              </a:lnSpc>
              <a:spcBef>
                <a:spcPts val="0"/>
              </a:spcBef>
              <a:spcAft>
                <a:spcPts val="800"/>
              </a:spcAft>
              <a:buNone/>
            </a:pP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 purpose of the Skip the Phones Campaign! is to steer our members to the new SHBP Enrollment Portal for this year’s Open Enrollment &amp; Retiree Option Change Period to:</a:t>
            </a:r>
          </a:p>
          <a:p>
            <a:pPr marL="0" marR="0" indent="0">
              <a:lnSpc>
                <a:spcPct val="107000"/>
              </a:lnSpc>
              <a:spcBef>
                <a:spcPts val="0"/>
              </a:spcBef>
              <a:spcAft>
                <a:spcPts val="800"/>
              </a:spcAft>
              <a:buNone/>
            </a:pPr>
            <a:endPar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511175" marR="0" indent="-225425">
              <a:lnSpc>
                <a:spcPct val="107000"/>
              </a:lnSpc>
              <a:spcBef>
                <a:spcPts val="0"/>
              </a:spcBef>
              <a:spcAft>
                <a:spcPts val="800"/>
              </a:spcAft>
              <a:buFont typeface="Arial" panose="020B0604020202020204" pitchFamily="34" charset="0"/>
              <a:buChar char="•"/>
            </a:pP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Help members become comfortable with virtually taking control of their benefits</a:t>
            </a:r>
          </a:p>
          <a:p>
            <a:pPr marL="341313" marR="0" indent="-55563">
              <a:lnSpc>
                <a:spcPct val="107000"/>
              </a:lnSpc>
              <a:spcBef>
                <a:spcPts val="0"/>
              </a:spcBef>
              <a:spcAft>
                <a:spcPts val="800"/>
              </a:spcAft>
              <a:buFont typeface="Arial" panose="020B0604020202020204" pitchFamily="34" charset="0"/>
              <a:buChar char="•"/>
            </a:pP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Reduce delays due to anticipated increased call volume</a:t>
            </a:r>
          </a:p>
          <a:p>
            <a:pPr marL="0" marR="0" indent="0">
              <a:lnSpc>
                <a:spcPct val="107000"/>
              </a:lnSpc>
              <a:spcBef>
                <a:spcPts val="0"/>
              </a:spcBef>
              <a:spcAft>
                <a:spcPts val="800"/>
              </a:spcAft>
              <a:buNone/>
            </a:pPr>
            <a:endPar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Staff shortages due to the COVID 19 pandemic are expected to impact call answer and hold times at our call center. SHBP is urging our members to access the SHBP Enrollment Portal for faster service. </a:t>
            </a:r>
            <a:endParaRPr lang="en-US" sz="2000" dirty="0">
              <a:solidFill>
                <a:srgbClr val="C00000"/>
              </a:solidFill>
            </a:endParaRPr>
          </a:p>
          <a:p>
            <a:endParaRPr lang="en-US" sz="2000" b="1" dirty="0">
              <a:solidFill>
                <a:srgbClr val="FF0000"/>
              </a:solidFill>
            </a:endParaRPr>
          </a:p>
          <a:p>
            <a:endParaRPr lang="en-US" sz="2000" b="1" dirty="0"/>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908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433"/>
            <a:ext cx="6197600" cy="4183064"/>
          </a:xfrm>
        </p:spPr>
        <p:txBody>
          <a:bodyPr/>
          <a:lstStyle/>
          <a:p>
            <a:pPr marL="0" indent="0">
              <a:buNone/>
            </a:pPr>
            <a:r>
              <a:rPr lang="en-US" sz="1600" b="1" kern="0" dirty="0"/>
              <a:t>This year’s Open Enrollment is a “Passive Enrollment” period, which means the vendors and plan options offered by SHBP will remain the same as last year, so Active Members currently enrolled in coverage are not required to make an election unless they want to make changes. </a:t>
            </a:r>
          </a:p>
          <a:p>
            <a:pPr marL="0" indent="0">
              <a:buNone/>
            </a:pPr>
            <a:endParaRPr lang="en-US" sz="1600" b="1" kern="0" dirty="0"/>
          </a:p>
          <a:p>
            <a:pPr marL="0" indent="0">
              <a:buNone/>
            </a:pPr>
            <a:r>
              <a:rPr lang="en-US" sz="1600" b="1" kern="0" dirty="0"/>
              <a:t>For Active Members currently enrolled in coverage who take no action, their plan option will simply roll over to the same plan option in 2023. So, please inform your employees that if they’re happy with </a:t>
            </a:r>
            <a:r>
              <a:rPr lang="en-US" sz="1600" b="1" dirty="0"/>
              <a:t>thei</a:t>
            </a:r>
            <a:r>
              <a:rPr lang="en-US" sz="1600" b="1" kern="0" dirty="0"/>
              <a:t>r current plan option </a:t>
            </a:r>
            <a:r>
              <a:rPr lang="en-US" sz="1600" b="1" u="sng" kern="0" dirty="0"/>
              <a:t>and</a:t>
            </a:r>
            <a:r>
              <a:rPr lang="en-US" sz="1600" b="1" kern="0" dirty="0"/>
              <a:t> have no changes, they don’t have to take any action for this year’s Open Enrollment. </a:t>
            </a:r>
          </a:p>
          <a:p>
            <a:endParaRPr lang="en-US" sz="2000" b="1" dirty="0"/>
          </a:p>
        </p:txBody>
      </p:sp>
      <p:sp>
        <p:nvSpPr>
          <p:cNvPr id="4" name="Slide Number Placeholder 3"/>
          <p:cNvSpPr>
            <a:spLocks noGrp="1"/>
          </p:cNvSpPr>
          <p:nvPr>
            <p:ph type="sldNum" sz="quarter" idx="10"/>
          </p:nvPr>
        </p:nvSpPr>
        <p:spPr/>
        <p:txBody>
          <a:bodyPr/>
          <a:lstStyle/>
          <a:p>
            <a:pPr>
              <a:defRPr/>
            </a:pPr>
            <a:fld id="{2506F992-5958-4F27-B139-8A08FCB40FB4}" type="slidenum">
              <a:rPr lang="en-US" smtClean="0"/>
              <a:pPr>
                <a:defRPr/>
              </a:pPr>
              <a:t>6</a:t>
            </a:fld>
            <a:endParaRPr lang="en-US"/>
          </a:p>
        </p:txBody>
      </p:sp>
    </p:spTree>
    <p:extLst>
      <p:ext uri="{BB962C8B-B14F-4D97-AF65-F5344CB8AC3E}">
        <p14:creationId xmlns:p14="http://schemas.microsoft.com/office/powerpoint/2010/main" val="3514935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47330" y="4416433"/>
            <a:ext cx="6422065" cy="4183064"/>
          </a:xfrm>
        </p:spPr>
        <p:txBody>
          <a:bodyPr/>
          <a:lstStyle/>
          <a:p>
            <a:r>
              <a:rPr lang="en-US" sz="1800" b="1" dirty="0">
                <a:solidFill>
                  <a:prstClr val="black"/>
                </a:solidFill>
                <a:latin typeface="Arial Narrow"/>
              </a:rPr>
              <a:t>For your employees that are thinking about making changes, please share this link which includes the </a:t>
            </a:r>
            <a:r>
              <a:rPr lang="en-US" sz="1800" b="1" i="1" dirty="0">
                <a:solidFill>
                  <a:prstClr val="black"/>
                </a:solidFill>
                <a:latin typeface="Arial Narrow"/>
              </a:rPr>
              <a:t>Skip the Phones</a:t>
            </a:r>
            <a:r>
              <a:rPr lang="en-US" sz="1800" b="1" dirty="0">
                <a:solidFill>
                  <a:prstClr val="black"/>
                </a:solidFill>
                <a:latin typeface="Arial Narrow"/>
              </a:rPr>
              <a:t>! presentations with </a:t>
            </a:r>
            <a:r>
              <a:rPr lang="en-US" sz="1800" b="1" i="0" dirty="0">
                <a:solidFill>
                  <a:prstClr val="black"/>
                </a:solidFill>
                <a:latin typeface="Arial Narrow"/>
              </a:rPr>
              <a:t>step-by-step instructions </a:t>
            </a:r>
            <a:r>
              <a:rPr lang="en-US" sz="1800" b="1" dirty="0">
                <a:solidFill>
                  <a:prstClr val="black"/>
                </a:solidFill>
                <a:latin typeface="Arial Narrow"/>
              </a:rPr>
              <a:t>on making their election in the SHBP Enrollment Portal at SHBP DOT GEORGIA DOT GOV BACKSLASH SKIP DASH PHONES. </a:t>
            </a:r>
          </a:p>
          <a:p>
            <a:endParaRPr lang="en-US" sz="2000" b="1" dirty="0"/>
          </a:p>
        </p:txBody>
      </p:sp>
      <p:sp>
        <p:nvSpPr>
          <p:cNvPr id="4" name="Slide Number Placeholder 3"/>
          <p:cNvSpPr>
            <a:spLocks noGrp="1"/>
          </p:cNvSpPr>
          <p:nvPr>
            <p:ph type="sldNum" sz="quarter" idx="5"/>
          </p:nvPr>
        </p:nvSpPr>
        <p:spPr/>
        <p:txBody>
          <a:bodyPr/>
          <a:lstStyle/>
          <a:p>
            <a:pPr>
              <a:defRPr/>
            </a:pPr>
            <a:fld id="{2506F992-5958-4F27-B139-8A08FCB40FB4}" type="slidenum">
              <a:rPr lang="en-US" smtClean="0"/>
              <a:pPr>
                <a:defRPr/>
              </a:pPr>
              <a:t>7</a:t>
            </a:fld>
            <a:endParaRPr lang="en-US"/>
          </a:p>
        </p:txBody>
      </p:sp>
    </p:spTree>
    <p:extLst>
      <p:ext uri="{BB962C8B-B14F-4D97-AF65-F5344CB8AC3E}">
        <p14:creationId xmlns:p14="http://schemas.microsoft.com/office/powerpoint/2010/main" val="154726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NOW WE WILL TAKE A LOOK AT ELECTING SHBP COVERAGE.</a:t>
            </a:r>
          </a:p>
        </p:txBody>
      </p:sp>
      <p:sp>
        <p:nvSpPr>
          <p:cNvPr id="4" name="Slide Number Placeholder 3"/>
          <p:cNvSpPr>
            <a:spLocks noGrp="1"/>
          </p:cNvSpPr>
          <p:nvPr>
            <p:ph type="sldNum" sz="quarter" idx="10"/>
          </p:nvPr>
        </p:nvSpPr>
        <p:spPr/>
        <p:txBody>
          <a:bodyPr/>
          <a:lstStyle/>
          <a:p>
            <a:pPr marL="0" marR="0" lvl="0" indent="0" algn="r" defTabSz="916988" rtl="0" eaLnBrk="1" fontAlgn="base" latinLnBrk="0" hangingPunct="1">
              <a:lnSpc>
                <a:spcPct val="100000"/>
              </a:lnSpc>
              <a:spcBef>
                <a:spcPct val="0"/>
              </a:spcBef>
              <a:spcAft>
                <a:spcPct val="0"/>
              </a:spcAft>
              <a:buClrTx/>
              <a:buSzTx/>
              <a:buFontTx/>
              <a:buNone/>
              <a:tabLst/>
              <a:defRPr/>
            </a:pPr>
            <a:fld id="{2506F992-5958-4F27-B139-8A08FCB40FB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988"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240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114301"/>
            <a:ext cx="2152650" cy="4480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1"/>
            <a:ext cx="6305550" cy="4480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2443159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68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948849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158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565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5294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123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548624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49638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028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114301"/>
            <a:ext cx="2152650" cy="4480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1"/>
            <a:ext cx="6305550" cy="4480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68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userDrawn="1"/>
        </p:nvSpPr>
        <p:spPr bwMode="auto">
          <a:xfrm>
            <a:off x="0" y="0"/>
            <a:ext cx="9144000" cy="914400"/>
          </a:xfrm>
          <a:prstGeom prst="rect">
            <a:avLst/>
          </a:prstGeom>
          <a:solidFill>
            <a:srgbClr val="0F9CD8"/>
          </a:solidFill>
          <a:ln w="9525">
            <a:noFill/>
            <a:miter lim="800000"/>
            <a:headEnd/>
            <a:tailEnd/>
          </a:ln>
          <a:effectLst/>
        </p:spPr>
        <p:txBody>
          <a:bodyPr wrap="none" anchor="ctr"/>
          <a:lstStyle/>
          <a:p>
            <a:pPr>
              <a:defRPr/>
            </a:pPr>
            <a:endParaRPr lang="en-US"/>
          </a:p>
        </p:txBody>
      </p:sp>
      <p:sp>
        <p:nvSpPr>
          <p:cNvPr id="1027" name="Rectangle 22"/>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28" name="Rectangle 23"/>
          <p:cNvSpPr>
            <a:spLocks noGrp="1" noChangeArrowheads="1"/>
          </p:cNvSpPr>
          <p:nvPr>
            <p:ph type="title"/>
          </p:nvPr>
        </p:nvSpPr>
        <p:spPr bwMode="auto">
          <a:xfrm>
            <a:off x="457200" y="114300"/>
            <a:ext cx="8610600" cy="742950"/>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 </a:t>
            </a:r>
          </a:p>
        </p:txBody>
      </p:sp>
      <p:sp>
        <p:nvSpPr>
          <p:cNvPr id="1049" name="Rectangle 25"/>
          <p:cNvSpPr>
            <a:spLocks noChangeArrowheads="1"/>
          </p:cNvSpPr>
          <p:nvPr userDrawn="1"/>
        </p:nvSpPr>
        <p:spPr bwMode="auto">
          <a:xfrm>
            <a:off x="0" y="914400"/>
            <a:ext cx="9144000" cy="114300"/>
          </a:xfrm>
          <a:prstGeom prst="rect">
            <a:avLst/>
          </a:prstGeom>
          <a:solidFill>
            <a:srgbClr val="4FC0F3"/>
          </a:solidFill>
          <a:ln w="9525">
            <a:noFill/>
            <a:miter lim="800000"/>
            <a:headEnd/>
            <a:tailEnd/>
          </a:ln>
          <a:effectLst/>
        </p:spPr>
        <p:txBody>
          <a:bodyPr wrap="none" anchor="ctr"/>
          <a:lstStyle/>
          <a:p>
            <a:pPr>
              <a:defRPr/>
            </a:pPr>
            <a:endParaRPr lang="en-US"/>
          </a:p>
        </p:txBody>
      </p:sp>
      <p:sp>
        <p:nvSpPr>
          <p:cNvPr id="1052" name="Rectangle 28"/>
          <p:cNvSpPr>
            <a:spLocks noChangeArrowheads="1"/>
          </p:cNvSpPr>
          <p:nvPr/>
        </p:nvSpPr>
        <p:spPr bwMode="auto">
          <a:xfrm>
            <a:off x="228600" y="4800600"/>
            <a:ext cx="990600" cy="342900"/>
          </a:xfrm>
          <a:prstGeom prst="rect">
            <a:avLst/>
          </a:prstGeom>
          <a:noFill/>
          <a:ln w="25400">
            <a:noFill/>
            <a:miter lim="800000"/>
            <a:headEnd/>
            <a:tailEnd/>
          </a:ln>
          <a:effectLst/>
        </p:spPr>
        <p:txBody>
          <a:bodyPr anchor="ctr"/>
          <a:lstStyle/>
          <a:p>
            <a:pPr>
              <a:defRPr/>
            </a:pPr>
            <a:endParaRPr lang="en-US" sz="4000" b="1">
              <a:solidFill>
                <a:schemeClr val="bg1"/>
              </a:solidFill>
              <a:latin typeface="Arial Narrow" pitchFamily="34" charset="0"/>
            </a:endParaRPr>
          </a:p>
        </p:txBody>
      </p:sp>
      <p:sp>
        <p:nvSpPr>
          <p:cNvPr id="1055" name="Line 31"/>
          <p:cNvSpPr>
            <a:spLocks noChangeShapeType="1"/>
          </p:cNvSpPr>
          <p:nvPr userDrawn="1"/>
        </p:nvSpPr>
        <p:spPr bwMode="auto">
          <a:xfrm>
            <a:off x="0" y="914400"/>
            <a:ext cx="9144000" cy="0"/>
          </a:xfrm>
          <a:prstGeom prst="line">
            <a:avLst/>
          </a:prstGeom>
          <a:noFill/>
          <a:ln w="19050">
            <a:solidFill>
              <a:schemeClr val="folHlink"/>
            </a:solidFill>
            <a:round/>
            <a:headEnd/>
            <a:tailEnd/>
          </a:ln>
          <a:effectLst/>
        </p:spPr>
        <p:txBody>
          <a:bodyPr/>
          <a:lstStyle/>
          <a:p>
            <a:pPr>
              <a:defRPr/>
            </a:pPr>
            <a:endParaRPr lang="en-US">
              <a:ln>
                <a:solidFill>
                  <a:srgbClr val="92D050"/>
                </a:solidFill>
              </a:ln>
            </a:endParaRPr>
          </a:p>
        </p:txBody>
      </p:sp>
      <p:sp>
        <p:nvSpPr>
          <p:cNvPr id="1056" name="Text Box 32"/>
          <p:cNvSpPr txBox="1">
            <a:spLocks noChangeArrowheads="1"/>
          </p:cNvSpPr>
          <p:nvPr userDrawn="1"/>
        </p:nvSpPr>
        <p:spPr bwMode="auto">
          <a:xfrm>
            <a:off x="8763000" y="4857750"/>
            <a:ext cx="356188" cy="261610"/>
          </a:xfrm>
          <a:prstGeom prst="rect">
            <a:avLst/>
          </a:prstGeom>
          <a:noFill/>
          <a:ln w="9525">
            <a:noFill/>
            <a:miter lim="800000"/>
            <a:headEnd/>
            <a:tailEnd/>
          </a:ln>
          <a:effectLst/>
        </p:spPr>
        <p:txBody>
          <a:bodyPr wrap="none">
            <a:spAutoFit/>
          </a:bodyPr>
          <a:lstStyle/>
          <a:p>
            <a:pPr>
              <a:defRPr/>
            </a:pPr>
            <a:fld id="{0AAA1CF5-2D2A-4EBA-9AA5-8CB35DA52EE9}" type="slidenum">
              <a:rPr lang="en-US" sz="1100">
                <a:solidFill>
                  <a:srgbClr val="0099FF"/>
                </a:solidFill>
              </a:rPr>
              <a:pPr>
                <a:defRPr/>
              </a:pPr>
              <a:t>‹#›</a:t>
            </a:fld>
            <a:endParaRPr lang="en-US" sz="1100">
              <a:solidFill>
                <a:srgbClr val="0099FF"/>
              </a:solidFill>
            </a:endParaRPr>
          </a:p>
        </p:txBody>
      </p:sp>
      <p:pic>
        <p:nvPicPr>
          <p:cNvPr id="11" name="Picture 2" descr="C:\Users\sehteshami\AppData\Local\Microsoft\Windows\Temporary Internet Files\Content.Outlook\Y0HOEYSO\New_SHBP_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965059" y="4879278"/>
            <a:ext cx="804421" cy="240082"/>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Narrow" pitchFamily="34" charset="0"/>
        </a:defRPr>
      </a:lvl2pPr>
      <a:lvl3pPr algn="l" rtl="0" eaLnBrk="0" fontAlgn="base" hangingPunct="0">
        <a:spcBef>
          <a:spcPct val="0"/>
        </a:spcBef>
        <a:spcAft>
          <a:spcPct val="0"/>
        </a:spcAft>
        <a:defRPr sz="4000" b="1">
          <a:solidFill>
            <a:schemeClr val="bg1"/>
          </a:solidFill>
          <a:latin typeface="Arial Narrow" pitchFamily="34" charset="0"/>
        </a:defRPr>
      </a:lvl3pPr>
      <a:lvl4pPr algn="l" rtl="0" eaLnBrk="0" fontAlgn="base" hangingPunct="0">
        <a:spcBef>
          <a:spcPct val="0"/>
        </a:spcBef>
        <a:spcAft>
          <a:spcPct val="0"/>
        </a:spcAft>
        <a:defRPr sz="4000" b="1">
          <a:solidFill>
            <a:schemeClr val="bg1"/>
          </a:solidFill>
          <a:latin typeface="Arial Narrow" pitchFamily="34" charset="0"/>
        </a:defRPr>
      </a:lvl4pPr>
      <a:lvl5pPr algn="l" rtl="0" eaLnBrk="0" fontAlgn="base" hangingPunct="0">
        <a:spcBef>
          <a:spcPct val="0"/>
        </a:spcBef>
        <a:spcAft>
          <a:spcPct val="0"/>
        </a:spcAft>
        <a:defRPr sz="4000" b="1">
          <a:solidFill>
            <a:schemeClr val="bg1"/>
          </a:solidFill>
          <a:latin typeface="Arial Narrow"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userDrawn="1"/>
        </p:nvSpPr>
        <p:spPr bwMode="auto">
          <a:xfrm>
            <a:off x="0" y="0"/>
            <a:ext cx="9144000" cy="914400"/>
          </a:xfrm>
          <a:prstGeom prst="rect">
            <a:avLst/>
          </a:prstGeom>
          <a:solidFill>
            <a:srgbClr val="0F9CD8"/>
          </a:solidFill>
          <a:ln w="9525">
            <a:noFill/>
            <a:miter lim="800000"/>
            <a:headEnd/>
            <a:tailEnd/>
          </a:ln>
          <a:effectLst/>
        </p:spPr>
        <p:txBody>
          <a:bodyPr wrap="none" anchor="ctr"/>
          <a:lstStyle/>
          <a:p>
            <a:pPr>
              <a:defRPr/>
            </a:pPr>
            <a:endParaRPr lang="en-US" sz="1800"/>
          </a:p>
        </p:txBody>
      </p:sp>
      <p:sp>
        <p:nvSpPr>
          <p:cNvPr id="1027" name="Rectangle 22"/>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1028" name="Rectangle 23"/>
          <p:cNvSpPr>
            <a:spLocks noGrp="1" noChangeArrowheads="1"/>
          </p:cNvSpPr>
          <p:nvPr>
            <p:ph type="title"/>
          </p:nvPr>
        </p:nvSpPr>
        <p:spPr bwMode="auto">
          <a:xfrm>
            <a:off x="457200" y="114300"/>
            <a:ext cx="8610600" cy="742950"/>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 </a:t>
            </a:r>
          </a:p>
        </p:txBody>
      </p:sp>
      <p:sp>
        <p:nvSpPr>
          <p:cNvPr id="1049" name="Rectangle 25"/>
          <p:cNvSpPr>
            <a:spLocks noChangeArrowheads="1"/>
          </p:cNvSpPr>
          <p:nvPr userDrawn="1"/>
        </p:nvSpPr>
        <p:spPr bwMode="auto">
          <a:xfrm>
            <a:off x="0" y="914400"/>
            <a:ext cx="9144000" cy="114300"/>
          </a:xfrm>
          <a:prstGeom prst="rect">
            <a:avLst/>
          </a:prstGeom>
          <a:solidFill>
            <a:srgbClr val="4FC0F3"/>
          </a:solidFill>
          <a:ln w="9525">
            <a:noFill/>
            <a:miter lim="800000"/>
            <a:headEnd/>
            <a:tailEnd/>
          </a:ln>
          <a:effectLst/>
        </p:spPr>
        <p:txBody>
          <a:bodyPr wrap="none" anchor="ctr"/>
          <a:lstStyle/>
          <a:p>
            <a:pPr>
              <a:defRPr/>
            </a:pPr>
            <a:endParaRPr lang="en-US" sz="1800"/>
          </a:p>
        </p:txBody>
      </p:sp>
      <p:sp>
        <p:nvSpPr>
          <p:cNvPr id="1052" name="Rectangle 28"/>
          <p:cNvSpPr>
            <a:spLocks noChangeArrowheads="1"/>
          </p:cNvSpPr>
          <p:nvPr/>
        </p:nvSpPr>
        <p:spPr bwMode="auto">
          <a:xfrm>
            <a:off x="228600" y="4800600"/>
            <a:ext cx="990600" cy="342900"/>
          </a:xfrm>
          <a:prstGeom prst="rect">
            <a:avLst/>
          </a:prstGeom>
          <a:noFill/>
          <a:ln w="25400">
            <a:noFill/>
            <a:miter lim="800000"/>
            <a:headEnd/>
            <a:tailEnd/>
          </a:ln>
          <a:effectLst/>
        </p:spPr>
        <p:txBody>
          <a:bodyPr anchor="ctr"/>
          <a:lstStyle/>
          <a:p>
            <a:pPr>
              <a:defRPr/>
            </a:pPr>
            <a:endParaRPr lang="en-US" sz="4000" b="1">
              <a:solidFill>
                <a:schemeClr val="bg1"/>
              </a:solidFill>
              <a:latin typeface="Arial Narrow" pitchFamily="34" charset="0"/>
            </a:endParaRPr>
          </a:p>
        </p:txBody>
      </p:sp>
      <p:sp>
        <p:nvSpPr>
          <p:cNvPr id="1055" name="Line 31"/>
          <p:cNvSpPr>
            <a:spLocks noChangeShapeType="1"/>
          </p:cNvSpPr>
          <p:nvPr userDrawn="1"/>
        </p:nvSpPr>
        <p:spPr bwMode="auto">
          <a:xfrm>
            <a:off x="0" y="914400"/>
            <a:ext cx="9144000" cy="0"/>
          </a:xfrm>
          <a:prstGeom prst="line">
            <a:avLst/>
          </a:prstGeom>
          <a:noFill/>
          <a:ln w="19050">
            <a:solidFill>
              <a:schemeClr val="folHlink"/>
            </a:solidFill>
            <a:round/>
            <a:headEnd/>
            <a:tailEnd/>
          </a:ln>
          <a:effectLst/>
        </p:spPr>
        <p:txBody>
          <a:bodyPr/>
          <a:lstStyle/>
          <a:p>
            <a:pPr>
              <a:defRPr/>
            </a:pPr>
            <a:endParaRPr lang="en-US" sz="1800">
              <a:ln>
                <a:solidFill>
                  <a:srgbClr val="92D050"/>
                </a:solidFill>
              </a:ln>
            </a:endParaRPr>
          </a:p>
        </p:txBody>
      </p:sp>
      <p:sp>
        <p:nvSpPr>
          <p:cNvPr id="1056" name="Text Box 32"/>
          <p:cNvSpPr txBox="1">
            <a:spLocks noChangeArrowheads="1"/>
          </p:cNvSpPr>
          <p:nvPr userDrawn="1"/>
        </p:nvSpPr>
        <p:spPr bwMode="auto">
          <a:xfrm>
            <a:off x="8763000" y="4857750"/>
            <a:ext cx="356188" cy="261610"/>
          </a:xfrm>
          <a:prstGeom prst="rect">
            <a:avLst/>
          </a:prstGeom>
          <a:noFill/>
          <a:ln w="9525">
            <a:noFill/>
            <a:miter lim="800000"/>
            <a:headEnd/>
            <a:tailEnd/>
          </a:ln>
          <a:effectLst/>
        </p:spPr>
        <p:txBody>
          <a:bodyPr wrap="none">
            <a:spAutoFit/>
          </a:bodyPr>
          <a:lstStyle/>
          <a:p>
            <a:pPr>
              <a:defRPr/>
            </a:pPr>
            <a:fld id="{0AAA1CF5-2D2A-4EBA-9AA5-8CB35DA52EE9}" type="slidenum">
              <a:rPr lang="en-US" sz="1100">
                <a:solidFill>
                  <a:srgbClr val="0099FF"/>
                </a:solidFill>
              </a:rPr>
              <a:pPr>
                <a:defRPr/>
              </a:pPr>
              <a:t>‹#›</a:t>
            </a:fld>
            <a:endParaRPr lang="en-US" sz="1100">
              <a:solidFill>
                <a:srgbClr val="0099FF"/>
              </a:solidFill>
            </a:endParaRPr>
          </a:p>
        </p:txBody>
      </p:sp>
      <p:pic>
        <p:nvPicPr>
          <p:cNvPr id="11" name="Picture 2" descr="C:\Users\sehteshami\AppData\Local\Microsoft\Windows\Temporary Internet Files\Content.Outlook\Y0HOEYSO\New_SHBP_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965060" y="4879278"/>
            <a:ext cx="804421" cy="2400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428983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Narrow" pitchFamily="34" charset="0"/>
        </a:defRPr>
      </a:lvl2pPr>
      <a:lvl3pPr algn="l" rtl="0" eaLnBrk="0" fontAlgn="base" hangingPunct="0">
        <a:spcBef>
          <a:spcPct val="0"/>
        </a:spcBef>
        <a:spcAft>
          <a:spcPct val="0"/>
        </a:spcAft>
        <a:defRPr sz="4000" b="1">
          <a:solidFill>
            <a:schemeClr val="bg1"/>
          </a:solidFill>
          <a:latin typeface="Arial Narrow" pitchFamily="34" charset="0"/>
        </a:defRPr>
      </a:lvl3pPr>
      <a:lvl4pPr algn="l" rtl="0" eaLnBrk="0" fontAlgn="base" hangingPunct="0">
        <a:spcBef>
          <a:spcPct val="0"/>
        </a:spcBef>
        <a:spcAft>
          <a:spcPct val="0"/>
        </a:spcAft>
        <a:defRPr sz="4000" b="1">
          <a:solidFill>
            <a:schemeClr val="bg1"/>
          </a:solidFill>
          <a:latin typeface="Arial Narrow" pitchFamily="34" charset="0"/>
        </a:defRPr>
      </a:lvl4pPr>
      <a:lvl5pPr algn="l" rtl="0" eaLnBrk="0" fontAlgn="base" hangingPunct="0">
        <a:spcBef>
          <a:spcPct val="0"/>
        </a:spcBef>
        <a:spcAft>
          <a:spcPct val="0"/>
        </a:spcAft>
        <a:defRPr sz="4000" b="1">
          <a:solidFill>
            <a:schemeClr val="bg1"/>
          </a:solidFill>
          <a:latin typeface="Arial Narrow" pitchFamily="34" charset="0"/>
        </a:defRPr>
      </a:lvl5pPr>
      <a:lvl6pPr marL="457189" algn="l" rtl="0" fontAlgn="base">
        <a:spcBef>
          <a:spcPct val="0"/>
        </a:spcBef>
        <a:spcAft>
          <a:spcPct val="0"/>
        </a:spcAft>
        <a:defRPr sz="4000" b="1">
          <a:solidFill>
            <a:schemeClr val="bg1"/>
          </a:solidFill>
          <a:latin typeface="Arial Narrow" pitchFamily="34" charset="0"/>
        </a:defRPr>
      </a:lvl6pPr>
      <a:lvl7pPr marL="914378" algn="l" rtl="0" fontAlgn="base">
        <a:spcBef>
          <a:spcPct val="0"/>
        </a:spcBef>
        <a:spcAft>
          <a:spcPct val="0"/>
        </a:spcAft>
        <a:defRPr sz="4000" b="1">
          <a:solidFill>
            <a:schemeClr val="bg1"/>
          </a:solidFill>
          <a:latin typeface="Arial Narrow" pitchFamily="34" charset="0"/>
        </a:defRPr>
      </a:lvl7pPr>
      <a:lvl8pPr marL="1371566" algn="l" rtl="0" fontAlgn="base">
        <a:spcBef>
          <a:spcPct val="0"/>
        </a:spcBef>
        <a:spcAft>
          <a:spcPct val="0"/>
        </a:spcAft>
        <a:defRPr sz="4000" b="1">
          <a:solidFill>
            <a:schemeClr val="bg1"/>
          </a:solidFill>
          <a:latin typeface="Arial Narrow" pitchFamily="34" charset="0"/>
        </a:defRPr>
      </a:lvl8pPr>
      <a:lvl9pPr marL="1828754" algn="l" rtl="0" fontAlgn="base">
        <a:spcBef>
          <a:spcPct val="0"/>
        </a:spcBef>
        <a:spcAft>
          <a:spcPct val="0"/>
        </a:spcAft>
        <a:defRPr sz="4000" b="1">
          <a:solidFill>
            <a:schemeClr val="bg1"/>
          </a:solidFill>
          <a:latin typeface="Arial Narrow" pitchFamily="34" charset="0"/>
        </a:defRPr>
      </a:lvl9pPr>
    </p:titleStyle>
    <p:bodyStyle>
      <a:lvl1pPr marL="342892" indent="-342892" algn="l" rtl="0" eaLnBrk="0" fontAlgn="base" hangingPunct="0">
        <a:spcBef>
          <a:spcPct val="20000"/>
        </a:spcBef>
        <a:spcAft>
          <a:spcPct val="0"/>
        </a:spcAft>
        <a:buChar char="•"/>
        <a:defRPr sz="3200">
          <a:solidFill>
            <a:schemeClr val="tx1"/>
          </a:solidFill>
          <a:latin typeface="+mn-lt"/>
          <a:ea typeface="+mn-ea"/>
          <a:cs typeface="+mn-cs"/>
        </a:defRPr>
      </a:lvl1pPr>
      <a:lvl2pPr marL="742931" indent="-285743" algn="l" rtl="0" eaLnBrk="0" fontAlgn="base" hangingPunct="0">
        <a:spcBef>
          <a:spcPct val="20000"/>
        </a:spcBef>
        <a:spcAft>
          <a:spcPct val="0"/>
        </a:spcAft>
        <a:buChar char="–"/>
        <a:defRPr sz="2800">
          <a:solidFill>
            <a:schemeClr val="tx1"/>
          </a:solidFill>
          <a:latin typeface="+mn-lt"/>
        </a:defRPr>
      </a:lvl2pPr>
      <a:lvl3pPr marL="1142972"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8" indent="-228594" algn="l" rtl="0" eaLnBrk="0" fontAlgn="base" hangingPunct="0">
        <a:spcBef>
          <a:spcPct val="20000"/>
        </a:spcBef>
        <a:spcAft>
          <a:spcPct val="0"/>
        </a:spcAft>
        <a:buChar char="»"/>
        <a:defRPr sz="3200">
          <a:solidFill>
            <a:schemeClr val="tx1"/>
          </a:solidFill>
          <a:latin typeface="+mn-lt"/>
        </a:defRPr>
      </a:lvl5pPr>
      <a:lvl6pPr marL="2514537" indent="-228594" algn="l" rtl="0" fontAlgn="base">
        <a:spcBef>
          <a:spcPct val="20000"/>
        </a:spcBef>
        <a:spcAft>
          <a:spcPct val="0"/>
        </a:spcAft>
        <a:buChar char="»"/>
        <a:defRPr sz="3200">
          <a:solidFill>
            <a:schemeClr val="tx1"/>
          </a:solidFill>
          <a:latin typeface="+mn-lt"/>
        </a:defRPr>
      </a:lvl6pPr>
      <a:lvl7pPr marL="2971726" indent="-228594" algn="l" rtl="0" fontAlgn="base">
        <a:spcBef>
          <a:spcPct val="20000"/>
        </a:spcBef>
        <a:spcAft>
          <a:spcPct val="0"/>
        </a:spcAft>
        <a:buChar char="»"/>
        <a:defRPr sz="3200">
          <a:solidFill>
            <a:schemeClr val="tx1"/>
          </a:solidFill>
          <a:latin typeface="+mn-lt"/>
        </a:defRPr>
      </a:lvl7pPr>
      <a:lvl8pPr marL="3428915" indent="-228594" algn="l" rtl="0" fontAlgn="base">
        <a:spcBef>
          <a:spcPct val="20000"/>
        </a:spcBef>
        <a:spcAft>
          <a:spcPct val="0"/>
        </a:spcAft>
        <a:buChar char="»"/>
        <a:defRPr sz="3200">
          <a:solidFill>
            <a:schemeClr val="tx1"/>
          </a:solidFill>
          <a:latin typeface="+mn-lt"/>
        </a:defRPr>
      </a:lvl8pPr>
      <a:lvl9pPr marL="3886103" indent="-228594"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myshbpga.adp.com/shbp/" TargetMode="External"/><Relationship Id="rId3" Type="http://schemas.openxmlformats.org/officeDocument/2006/relationships/slideLayout" Target="../slideLayouts/slideLayout7.xml"/><Relationship Id="rId7" Type="http://schemas.openxmlformats.org/officeDocument/2006/relationships/hyperlink" Target="https://shbp.georgia.gov/"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www.myshbpga.adp.com/" TargetMode="External"/><Relationship Id="rId5" Type="http://schemas.openxmlformats.org/officeDocument/2006/relationships/hyperlink" Target="mySHBPga.adp.com" TargetMode="External"/><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hyperlink" Target="mySHBPga.adp.com"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hyperlink" Target="mySHBPga.adp.com"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mySHBPga.adp.com" TargetMode="External"/><Relationship Id="rId5" Type="http://schemas.openxmlformats.org/officeDocument/2006/relationships/hyperlink" Target="http://www.myshbpga.adp.com/"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0.png"/><Relationship Id="rId5" Type="http://schemas.openxmlformats.org/officeDocument/2006/relationships/hyperlink" Target="mySHBPga.adp.com"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myshbpga.adp.com/" TargetMode="External"/><Relationship Id="rId5" Type="http://schemas.openxmlformats.org/officeDocument/2006/relationships/hyperlink" Target="mySHBPga.adp.com"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shbp.georgia.gov/enrollment/open-enrollment" TargetMode="External"/><Relationship Id="rId3" Type="http://schemas.openxmlformats.org/officeDocument/2006/relationships/slideLayout" Target="../slideLayouts/slideLayout2.xml"/><Relationship Id="rId7" Type="http://schemas.openxmlformats.org/officeDocument/2006/relationships/hyperlink" Target="https://shbp.georgia.gov/enrollment-portal"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shbp.georgia.gov/skip-phones" TargetMode="External"/><Relationship Id="rId5" Type="http://schemas.openxmlformats.org/officeDocument/2006/relationships/hyperlink" Target="mySHBPga.adp.com" TargetMode="External"/><Relationship Id="rId10"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myshbpga.adp.com/" TargetMode="External"/><Relationship Id="rId5" Type="http://schemas.openxmlformats.org/officeDocument/2006/relationships/hyperlink" Target="mySHBPga.adp.com"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myshbpga.adp.com/" TargetMode="External"/><Relationship Id="rId5" Type="http://schemas.openxmlformats.org/officeDocument/2006/relationships/hyperlink" Target="mySHBPga.adp.com"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play.google.com/store/apps/details?id=com.adpmobile.android" TargetMode="External"/><Relationship Id="rId11" Type="http://schemas.openxmlformats.org/officeDocument/2006/relationships/image" Target="../media/image16.png"/><Relationship Id="rId5" Type="http://schemas.openxmlformats.org/officeDocument/2006/relationships/hyperlink" Target="https://apps.apple.com/us/app/adp-mobile-solutions/id444553167" TargetMode="External"/><Relationship Id="rId10" Type="http://schemas.openxmlformats.org/officeDocument/2006/relationships/image" Target="../media/image15.png"/><Relationship Id="rId4" Type="http://schemas.openxmlformats.org/officeDocument/2006/relationships/notesSlide" Target="../notesSlides/notesSlide20.xml"/><Relationship Id="rId9" Type="http://schemas.openxmlformats.org/officeDocument/2006/relationships/hyperlink" Target="http://itunes.apple.com/us/app/adp-mobile-solutions/id444553167?mt=8"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hyperlink" Target="https://shbp.georgia.gov/skip-phones"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5.png"/><Relationship Id="rId5" Type="http://schemas.openxmlformats.org/officeDocument/2006/relationships/hyperlink" Target="mailto:SHBPservicecenter@adp.com"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hyperlink" Target="https://shbp.georgia.gov/active-rates" TargetMode="External"/><Relationship Id="rId5" Type="http://schemas.openxmlformats.org/officeDocument/2006/relationships/hyperlink" Target="https://shbp.georgia.gov/plan-documents"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https://shbp.georgia.gov/retirees-0/turning-age-65" TargetMode="External"/><Relationship Id="rId3" Type="http://schemas.openxmlformats.org/officeDocument/2006/relationships/slideLayout" Target="../slideLayouts/slideLayout2.xml"/><Relationship Id="rId7" Type="http://schemas.openxmlformats.org/officeDocument/2006/relationships/hyperlink" Target="https://shbp.georgia.gov/retiree-rates" TargetMode="Externa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hyperlink" Target="https://shbp.georgia.gov/retiree-option-change-period" TargetMode="External"/><Relationship Id="rId5" Type="http://schemas.openxmlformats.org/officeDocument/2006/relationships/hyperlink" Target="https://shbp.georgia.gov/planning-retire" TargetMode="External"/><Relationship Id="rId10" Type="http://schemas.openxmlformats.org/officeDocument/2006/relationships/image" Target="../media/image5.png"/><Relationship Id="rId4" Type="http://schemas.openxmlformats.org/officeDocument/2006/relationships/notesSlide" Target="../notesSlides/notesSlide28.xml"/><Relationship Id="rId9" Type="http://schemas.openxmlformats.org/officeDocument/2006/relationships/hyperlink" Target="https://shbp.georgia.gov/retirees-0/retirees-medicare"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hyperlink" Target="https://shbp.georgia.gov/enrollment/open-enrollment"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png"/><Relationship Id="rId5" Type="http://schemas.openxmlformats.org/officeDocument/2006/relationships/hyperlink" Target="https://shbp.georgia.gov/enrollment/open-enrollment" TargetMode="Externa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7.mp3"/><Relationship Id="rId1" Type="http://schemas.microsoft.com/office/2007/relationships/media" Target="../media/media47.mp3"/><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shbp.georgia.gov/resolutions" TargetMode="Externa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hyperlink" Target="https://shbp.georgia.gov/member-rates" TargetMode="External"/><Relationship Id="rId5" Type="http://schemas.openxmlformats.org/officeDocument/2006/relationships/hyperlink" Target="https://shbp.georgia.gov/active-rates"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5.png"/><Relationship Id="rId5" Type="http://schemas.openxmlformats.org/officeDocument/2006/relationships/hyperlink" Target="https://shbp.georgia.gov/resolutions" TargetMode="Externa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p3"/><Relationship Id="rId1" Type="http://schemas.microsoft.com/office/2007/relationships/media" Target="../media/media51.mp3"/><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hyperlink" Target="https://shbp.georgia.gov/xchange-escalation-process" TargetMode="External"/><Relationship Id="rId5" Type="http://schemas.openxmlformats.org/officeDocument/2006/relationships/hyperlink" Target="https://shbp.georgia.gov/employers-0/your-employing-entity/xchange" TargetMode="External"/><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hyperlink" Target="https://shbp.georgia.gov/skip-phones"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39"/>
          <p:cNvSpPr>
            <a:spLocks noGrp="1" noChangeArrowheads="1"/>
          </p:cNvSpPr>
          <p:nvPr>
            <p:ph type="subTitle" idx="1"/>
          </p:nvPr>
        </p:nvSpPr>
        <p:spPr>
          <a:xfrm>
            <a:off x="0" y="0"/>
            <a:ext cx="9296400" cy="5257800"/>
          </a:xfrm>
          <a:solidFill>
            <a:schemeClr val="bg1"/>
          </a:solidFill>
        </p:spPr>
        <p:txBody>
          <a:bodyPr/>
          <a:lstStyle/>
          <a:p>
            <a:pPr eaLnBrk="1" hangingPunct="1"/>
            <a:endParaRPr lang="en-US"/>
          </a:p>
        </p:txBody>
      </p:sp>
      <p:pic>
        <p:nvPicPr>
          <p:cNvPr id="16386" name="Picture 87" descr="PPTdesignC"/>
          <p:cNvPicPr>
            <a:picLocks noChangeAspect="1" noChangeArrowheads="1"/>
          </p:cNvPicPr>
          <p:nvPr/>
        </p:nvPicPr>
        <p:blipFill>
          <a:blip r:embed="rId5" cstate="print"/>
          <a:srcRect/>
          <a:stretch>
            <a:fillRect/>
          </a:stretch>
        </p:blipFill>
        <p:spPr bwMode="auto">
          <a:xfrm>
            <a:off x="0" y="-19050"/>
            <a:ext cx="9296399" cy="5269706"/>
          </a:xfrm>
          <a:prstGeom prst="rect">
            <a:avLst/>
          </a:prstGeom>
          <a:noFill/>
          <a:ln w="9525">
            <a:noFill/>
            <a:miter lim="800000"/>
            <a:headEnd/>
            <a:tailEnd/>
          </a:ln>
        </p:spPr>
      </p:pic>
      <p:sp>
        <p:nvSpPr>
          <p:cNvPr id="16387" name="Rectangle 90"/>
          <p:cNvSpPr>
            <a:spLocks noChangeArrowheads="1"/>
          </p:cNvSpPr>
          <p:nvPr/>
        </p:nvSpPr>
        <p:spPr bwMode="auto">
          <a:xfrm>
            <a:off x="3175" y="3236119"/>
            <a:ext cx="9293224" cy="1314450"/>
          </a:xfrm>
          <a:prstGeom prst="rect">
            <a:avLst/>
          </a:prstGeom>
          <a:noFill/>
          <a:ln w="9525">
            <a:noFill/>
            <a:miter lim="800000"/>
            <a:headEnd/>
            <a:tailEnd/>
          </a:ln>
        </p:spPr>
        <p:txBody>
          <a:bodyPr lIns="91440" tIns="45720" rIns="91440" bIns="45720" anchor="t"/>
          <a:lstStyle/>
          <a:p>
            <a:pPr lvl="0">
              <a:lnSpc>
                <a:spcPct val="80000"/>
              </a:lnSpc>
              <a:spcAft>
                <a:spcPct val="30000"/>
              </a:spcAft>
              <a:defRPr/>
            </a:pPr>
            <a:r>
              <a:rPr lang="en-US" altLang="en-US" sz="2000" dirty="0">
                <a:solidFill>
                  <a:srgbClr val="FFFFFF"/>
                </a:solidFill>
                <a:latin typeface="Arial Narrow"/>
              </a:rPr>
              <a:t>Presentation to: 	</a:t>
            </a:r>
            <a:r>
              <a:rPr lang="en-US" altLang="en-US" sz="2000" b="1" dirty="0">
                <a:solidFill>
                  <a:srgbClr val="FFFFFF"/>
                </a:solidFill>
                <a:latin typeface="Arial Narrow"/>
              </a:rPr>
              <a:t>SHBP Employing Entities</a:t>
            </a:r>
          </a:p>
          <a:p>
            <a:pPr lvl="0">
              <a:lnSpc>
                <a:spcPct val="80000"/>
              </a:lnSpc>
              <a:spcAft>
                <a:spcPct val="30000"/>
              </a:spcAft>
              <a:defRPr/>
            </a:pPr>
            <a:endParaRPr lang="en-US" altLang="en-US" sz="800" dirty="0">
              <a:solidFill>
                <a:srgbClr val="FFFFFF"/>
              </a:solidFill>
              <a:latin typeface="Arial Narrow"/>
            </a:endParaRPr>
          </a:p>
          <a:p>
            <a:pPr lvl="0">
              <a:lnSpc>
                <a:spcPct val="80000"/>
              </a:lnSpc>
              <a:spcAft>
                <a:spcPct val="30000"/>
              </a:spcAft>
              <a:defRPr/>
            </a:pPr>
            <a:r>
              <a:rPr lang="en-US" altLang="en-US" sz="2000" dirty="0">
                <a:solidFill>
                  <a:srgbClr val="FFFFFF"/>
                </a:solidFill>
                <a:latin typeface="Arial Narrow"/>
              </a:rPr>
              <a:t>Presented by: 	</a:t>
            </a:r>
            <a:r>
              <a:rPr lang="en-US" altLang="en-US" sz="2000" b="1" dirty="0">
                <a:solidFill>
                  <a:schemeClr val="bg1"/>
                </a:solidFill>
                <a:latin typeface="Arial Narrow" panose="020B0606020202030204" pitchFamily="34" charset="0"/>
              </a:rPr>
              <a:t>SHBP Member Eligibility and Employer Services Unit</a:t>
            </a:r>
          </a:p>
          <a:p>
            <a:pPr lvl="0">
              <a:lnSpc>
                <a:spcPct val="80000"/>
              </a:lnSpc>
              <a:spcAft>
                <a:spcPct val="30000"/>
              </a:spcAft>
              <a:defRPr/>
            </a:pPr>
            <a:endParaRPr lang="en-US" sz="800" dirty="0">
              <a:solidFill>
                <a:schemeClr val="bg1"/>
              </a:solidFill>
              <a:latin typeface="Arial Narrow" panose="020B0606020202030204" pitchFamily="34" charset="0"/>
            </a:endParaRPr>
          </a:p>
          <a:p>
            <a:pPr lvl="0">
              <a:lnSpc>
                <a:spcPct val="80000"/>
              </a:lnSpc>
              <a:spcAft>
                <a:spcPct val="30000"/>
              </a:spcAft>
              <a:defRPr/>
            </a:pPr>
            <a:r>
              <a:rPr lang="en-US" sz="2000" dirty="0">
                <a:solidFill>
                  <a:schemeClr val="bg1"/>
                </a:solidFill>
                <a:latin typeface="Arial Narrow"/>
              </a:rPr>
              <a:t>Date:		</a:t>
            </a:r>
            <a:r>
              <a:rPr lang="en-US" sz="2000" b="1" dirty="0">
                <a:solidFill>
                  <a:schemeClr val="bg1"/>
                </a:solidFill>
                <a:latin typeface="Arial Narrow"/>
              </a:rPr>
              <a:t>October 13, 2022</a:t>
            </a:r>
          </a:p>
        </p:txBody>
      </p:sp>
      <p:sp>
        <p:nvSpPr>
          <p:cNvPr id="16388" name="Rectangle 93"/>
          <p:cNvSpPr>
            <a:spLocks noChangeArrowheads="1"/>
          </p:cNvSpPr>
          <p:nvPr/>
        </p:nvSpPr>
        <p:spPr bwMode="auto">
          <a:xfrm>
            <a:off x="0" y="4000500"/>
            <a:ext cx="8915400" cy="1143000"/>
          </a:xfrm>
          <a:prstGeom prst="rect">
            <a:avLst/>
          </a:prstGeom>
          <a:noFill/>
          <a:ln w="9525">
            <a:noFill/>
            <a:miter lim="800000"/>
            <a:headEnd/>
            <a:tailEnd/>
          </a:ln>
        </p:spPr>
        <p:txBody>
          <a:bodyPr/>
          <a:lstStyle/>
          <a:p>
            <a:pPr>
              <a:lnSpc>
                <a:spcPct val="80000"/>
              </a:lnSpc>
              <a:spcBef>
                <a:spcPct val="20000"/>
              </a:spcBef>
            </a:pPr>
            <a:endParaRPr lang="en-US" sz="1600" b="1">
              <a:solidFill>
                <a:schemeClr val="bg1"/>
              </a:solidFill>
              <a:latin typeface="Arial Narrow" pitchFamily="34" charset="0"/>
            </a:endParaRPr>
          </a:p>
        </p:txBody>
      </p:sp>
      <p:pic>
        <p:nvPicPr>
          <p:cNvPr id="16389" name="Picture 95" descr="PPT_2011_collage"/>
          <p:cNvPicPr>
            <a:picLocks noChangeAspect="1" noChangeArrowheads="1"/>
          </p:cNvPicPr>
          <p:nvPr/>
        </p:nvPicPr>
        <p:blipFill>
          <a:blip r:embed="rId6" cstate="print"/>
          <a:srcRect/>
          <a:stretch>
            <a:fillRect/>
          </a:stretch>
        </p:blipFill>
        <p:spPr bwMode="auto">
          <a:xfrm>
            <a:off x="3176" y="1902619"/>
            <a:ext cx="9293224" cy="1247775"/>
          </a:xfrm>
          <a:prstGeom prst="rect">
            <a:avLst/>
          </a:prstGeom>
          <a:noFill/>
          <a:ln w="9525">
            <a:noFill/>
            <a:miter lim="800000"/>
            <a:headEnd/>
            <a:tailEnd/>
          </a:ln>
        </p:spPr>
      </p:pic>
      <p:sp>
        <p:nvSpPr>
          <p:cNvPr id="16391" name="TextBox 9"/>
          <p:cNvSpPr txBox="1">
            <a:spLocks noChangeArrowheads="1"/>
          </p:cNvSpPr>
          <p:nvPr/>
        </p:nvSpPr>
        <p:spPr bwMode="auto">
          <a:xfrm>
            <a:off x="132749" y="409903"/>
            <a:ext cx="9008075" cy="1615827"/>
          </a:xfrm>
          <a:prstGeom prst="rect">
            <a:avLst/>
          </a:prstGeom>
          <a:noFill/>
          <a:ln w="9525">
            <a:noFill/>
            <a:miter lim="800000"/>
            <a:headEnd/>
            <a:tailEnd/>
          </a:ln>
        </p:spPr>
        <p:txBody>
          <a:bodyPr wrap="square">
            <a:spAutoFit/>
          </a:bodyPr>
          <a:lstStyle/>
          <a:p>
            <a:pPr algn="ctr"/>
            <a:r>
              <a:rPr lang="en-US" sz="3500" b="1" dirty="0">
                <a:solidFill>
                  <a:schemeClr val="bg1"/>
                </a:solidFill>
                <a:latin typeface="Arial Narrow" pitchFamily="34" charset="0"/>
              </a:rPr>
              <a:t>State Health Benefit Plan</a:t>
            </a:r>
          </a:p>
          <a:p>
            <a:pPr algn="ctr"/>
            <a:r>
              <a:rPr lang="en-US" sz="3000" b="1" dirty="0">
                <a:solidFill>
                  <a:schemeClr val="bg1"/>
                </a:solidFill>
                <a:latin typeface="Arial Narrow" pitchFamily="34" charset="0"/>
              </a:rPr>
              <a:t>2022 Train-the-Trainer </a:t>
            </a:r>
          </a:p>
          <a:p>
            <a:pPr algn="ctr"/>
            <a:r>
              <a:rPr lang="en-US" sz="3000" b="1" dirty="0">
                <a:solidFill>
                  <a:schemeClr val="bg1"/>
                </a:solidFill>
                <a:latin typeface="Arial Narrow" pitchFamily="34" charset="0"/>
              </a:rPr>
              <a:t>Open Enrollment Presentation for Plan Year 2023</a:t>
            </a:r>
          </a:p>
        </p:txBody>
      </p:sp>
      <p:pic>
        <p:nvPicPr>
          <p:cNvPr id="1026" name="Picture 2" descr="C:\Users\sehteshami\AppData\Local\Microsoft\Windows\Temporary Internet Files\Content.Outlook\Y0HOEYSO\New_SHBP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58" y="57150"/>
            <a:ext cx="1608842" cy="480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GADCH_Audio_Slide0.mp3">
            <a:hlinkClick r:id="" action="ppaction://media"/>
            <a:extLst>
              <a:ext uri="{FF2B5EF4-FFF2-40B4-BE49-F238E27FC236}">
                <a16:creationId xmlns:a16="http://schemas.microsoft.com/office/drawing/2014/main" id="{F4A6C1A2-0C99-B35C-CF92-203F592315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700" y="2963069"/>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430"/>
    </mc:Choice>
    <mc:Fallback>
      <p:transition spd="slow" advTm="3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3943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200" dirty="0"/>
              <a:t>Electing SHBP Coverage</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686800" cy="3810000"/>
          </a:xfrm>
        </p:spPr>
        <p:txBody>
          <a:bodyPr/>
          <a:lstStyle/>
          <a:p>
            <a:pPr marL="0" indent="0">
              <a:buNone/>
            </a:pPr>
            <a:r>
              <a:rPr lang="en-US" sz="2000" b="1" dirty="0"/>
              <a:t>In this section of the presentation, </a:t>
            </a:r>
            <a:r>
              <a:rPr lang="en-US" sz="2000" b="1" i="1" dirty="0"/>
              <a:t>Electing SHBP Coverage</a:t>
            </a:r>
            <a:r>
              <a:rPr lang="en-US" sz="2000" b="1" dirty="0"/>
              <a:t>, we will discuss the following:</a:t>
            </a:r>
          </a:p>
          <a:p>
            <a:pPr marL="0" indent="0">
              <a:buNone/>
            </a:pPr>
            <a:endParaRPr lang="en-US" sz="2000" b="1" dirty="0"/>
          </a:p>
          <a:p>
            <a:pPr>
              <a:buFont typeface="Wingdings" panose="05000000000000000000" pitchFamily="2" charset="2"/>
              <a:buChar char="v"/>
            </a:pPr>
            <a:r>
              <a:rPr lang="en-US" sz="2000" dirty="0"/>
              <a:t>SHBP Enrollment Portal – mySHBPga.adp.com </a:t>
            </a:r>
          </a:p>
          <a:p>
            <a:pPr>
              <a:buFont typeface="Wingdings" panose="05000000000000000000" pitchFamily="2" charset="2"/>
              <a:buChar char="v"/>
            </a:pPr>
            <a:r>
              <a:rPr lang="en-US" sz="2000" dirty="0"/>
              <a:t>SHBP Mobile App</a:t>
            </a:r>
          </a:p>
          <a:p>
            <a:pPr>
              <a:buFont typeface="Wingdings" panose="05000000000000000000" pitchFamily="2" charset="2"/>
              <a:buChar char="v"/>
            </a:pPr>
            <a:r>
              <a:rPr lang="en-US" sz="2000" dirty="0"/>
              <a:t>SHBP Member Services – 800.610.1863</a:t>
            </a:r>
          </a:p>
          <a:p>
            <a:pPr>
              <a:buFont typeface="Wingdings" panose="05000000000000000000" pitchFamily="2" charset="2"/>
              <a:buChar char="v"/>
            </a:pPr>
            <a:r>
              <a:rPr lang="en-US" sz="2000" dirty="0"/>
              <a:t>SHBP Member Services – SHBPservicecenter@adp.com</a:t>
            </a:r>
          </a:p>
          <a:p>
            <a:pPr>
              <a:buFont typeface="Wingdings" panose="05000000000000000000" pitchFamily="2" charset="2"/>
              <a:buChar char="v"/>
            </a:pPr>
            <a:r>
              <a:rPr lang="en-US" sz="2000" dirty="0"/>
              <a:t>Your Employees’ Responsibilities </a:t>
            </a:r>
          </a:p>
          <a:p>
            <a:pPr>
              <a:buFont typeface="Wingdings" panose="05000000000000000000" pitchFamily="2" charset="2"/>
              <a:buChar char="v"/>
            </a:pPr>
            <a:r>
              <a:rPr lang="en-US" sz="2000" dirty="0"/>
              <a:t>Your Retiring Employees’ Responsibilities</a:t>
            </a:r>
          </a:p>
          <a:p>
            <a:pPr>
              <a:buFont typeface="Wingdings" panose="05000000000000000000" pitchFamily="2" charset="2"/>
              <a:buChar char="v"/>
            </a:pPr>
            <a:r>
              <a:rPr lang="en-US" sz="2000" dirty="0"/>
              <a:t>What Happens If Your Employees Do Nothing?</a:t>
            </a:r>
          </a:p>
          <a:p>
            <a:pPr marL="0" indent="0">
              <a:buNone/>
            </a:pPr>
            <a:endParaRPr lang="en-US" sz="2000" i="1" dirty="0"/>
          </a:p>
          <a:p>
            <a:pPr marL="0" indent="0">
              <a:buNone/>
            </a:pPr>
            <a:endParaRPr lang="en-US" sz="2000" dirty="0"/>
          </a:p>
        </p:txBody>
      </p:sp>
      <p:pic>
        <p:nvPicPr>
          <p:cNvPr id="4" name="GADCH_Audio_Slide9">
            <a:hlinkClick r:id="" action="ppaction://media"/>
            <a:extLst>
              <a:ext uri="{FF2B5EF4-FFF2-40B4-BE49-F238E27FC236}">
                <a16:creationId xmlns:a16="http://schemas.microsoft.com/office/drawing/2014/main" id="{9204D06F-6E85-B2C8-3F5D-8DCB7A1772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5762" y="2050882"/>
            <a:ext cx="812800" cy="812800"/>
          </a:xfrm>
          <a:prstGeom prst="rect">
            <a:avLst/>
          </a:prstGeom>
        </p:spPr>
      </p:pic>
    </p:spTree>
    <p:extLst>
      <p:ext uri="{BB962C8B-B14F-4D97-AF65-F5344CB8AC3E}">
        <p14:creationId xmlns:p14="http://schemas.microsoft.com/office/powerpoint/2010/main" val="3245507597"/>
      </p:ext>
    </p:extLst>
  </p:cSld>
  <p:clrMapOvr>
    <a:masterClrMapping/>
  </p:clrMapOvr>
  <mc:AlternateContent xmlns:mc="http://schemas.openxmlformats.org/markup-compatibility/2006">
    <mc:Choice xmlns:p14="http://schemas.microsoft.com/office/powerpoint/2010/main" Requires="p14">
      <p:transition spd="slow" p14:dur="2000" advTm="33874"/>
    </mc:Choice>
    <mc:Fallback>
      <p:transition spd="slow" advTm="3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 objId="4"/>
        <p14:stopEvt time="33874"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0"/>
            <a:ext cx="9144000" cy="971550"/>
          </a:xfrm>
        </p:spPr>
        <p:txBody>
          <a:bodyPr/>
          <a:lstStyle/>
          <a:p>
            <a:pPr algn="ctr" eaLnBrk="1" hangingPunct="1"/>
            <a:r>
              <a:rPr lang="en-US" sz="3200" dirty="0"/>
              <a:t>SHBP Enrollment Portal – </a:t>
            </a:r>
            <a:r>
              <a:rPr lang="en-US" sz="3200" dirty="0">
                <a:hlinkClick r:id="rId5"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 </a:t>
            </a:r>
          </a:p>
        </p:txBody>
      </p:sp>
      <p:sp>
        <p:nvSpPr>
          <p:cNvPr id="5123" name="Rectangle 3"/>
          <p:cNvSpPr>
            <a:spLocks noGrp="1" noChangeArrowheads="1"/>
          </p:cNvSpPr>
          <p:nvPr>
            <p:ph type="body" idx="4294967295"/>
          </p:nvPr>
        </p:nvSpPr>
        <p:spPr>
          <a:xfrm>
            <a:off x="3276600" y="1276350"/>
            <a:ext cx="5715000" cy="3429000"/>
          </a:xfrm>
        </p:spPr>
        <p:txBody>
          <a:bodyPr/>
          <a:lstStyle/>
          <a:p>
            <a:pPr marL="0" indent="0" eaLnBrk="1" hangingPunct="1">
              <a:lnSpc>
                <a:spcPct val="80000"/>
              </a:lnSpc>
              <a:buNone/>
            </a:pPr>
            <a:r>
              <a:rPr lang="en-US" sz="1800" b="1" dirty="0"/>
              <a:t>The 2022 Open Enrollment period begins </a:t>
            </a:r>
            <a:r>
              <a:rPr lang="en-US" sz="1800" b="1" i="1" dirty="0"/>
              <a:t>October 17, 2022 </a:t>
            </a:r>
            <a:r>
              <a:rPr lang="en-US" sz="1800" b="1" dirty="0"/>
              <a:t>and ends </a:t>
            </a:r>
            <a:r>
              <a:rPr lang="en-US" sz="1800" b="1" i="1" dirty="0"/>
              <a:t>November 4, 2022.</a:t>
            </a:r>
          </a:p>
          <a:p>
            <a:pPr marL="146304" indent="-146304" eaLnBrk="1" hangingPunct="1">
              <a:lnSpc>
                <a:spcPct val="80000"/>
              </a:lnSpc>
            </a:pPr>
            <a:endParaRPr lang="en-US" sz="1800" b="1" dirty="0"/>
          </a:p>
          <a:p>
            <a:pPr marL="400050" lvl="2" indent="0" eaLnBrk="1" hangingPunct="1">
              <a:lnSpc>
                <a:spcPct val="80000"/>
              </a:lnSpc>
              <a:buNone/>
            </a:pPr>
            <a:endParaRPr lang="en-US" sz="1800" dirty="0"/>
          </a:p>
          <a:p>
            <a:pPr marL="400050" lvl="2" indent="0" eaLnBrk="1" hangingPunct="1">
              <a:lnSpc>
                <a:spcPct val="80000"/>
              </a:lnSpc>
              <a:buNone/>
            </a:pPr>
            <a:endParaRPr lang="en-US" sz="1800" dirty="0"/>
          </a:p>
          <a:p>
            <a:pPr marL="400050" lvl="2" indent="0" eaLnBrk="1" hangingPunct="1">
              <a:lnSpc>
                <a:spcPct val="80000"/>
              </a:lnSpc>
              <a:buNone/>
            </a:pPr>
            <a:endParaRPr lang="en-US" sz="1800" dirty="0"/>
          </a:p>
          <a:p>
            <a:pPr marL="400050" lvl="2" indent="0" eaLnBrk="1" hangingPunct="1">
              <a:lnSpc>
                <a:spcPct val="80000"/>
              </a:lnSpc>
              <a:buNone/>
            </a:pPr>
            <a:endParaRPr lang="en-US" sz="1800" dirty="0"/>
          </a:p>
          <a:p>
            <a:pPr marL="400050" lvl="2" indent="0" eaLnBrk="1" hangingPunct="1">
              <a:lnSpc>
                <a:spcPct val="80000"/>
              </a:lnSpc>
              <a:buNone/>
            </a:pPr>
            <a:endParaRPr lang="en-US" sz="1800" dirty="0"/>
          </a:p>
          <a:p>
            <a:pPr marL="400050" lvl="2" indent="0" eaLnBrk="1" hangingPunct="1">
              <a:lnSpc>
                <a:spcPct val="80000"/>
              </a:lnSpc>
              <a:buNone/>
            </a:pPr>
            <a:endParaRPr lang="en-US" sz="1800" dirty="0"/>
          </a:p>
          <a:p>
            <a:pPr marL="400050" lvl="2" indent="0" eaLnBrk="1" hangingPunct="1">
              <a:lnSpc>
                <a:spcPct val="80000"/>
              </a:lnSpc>
              <a:buNone/>
            </a:pPr>
            <a:endParaRPr lang="en-US" sz="1800" dirty="0"/>
          </a:p>
          <a:p>
            <a:pPr marL="400050" lvl="2" indent="0" eaLnBrk="1" hangingPunct="1">
              <a:lnSpc>
                <a:spcPct val="80000"/>
              </a:lnSpc>
              <a:buNone/>
            </a:pPr>
            <a:endParaRPr lang="en-US" sz="1800" dirty="0"/>
          </a:p>
          <a:p>
            <a:pPr eaLnBrk="1" hangingPunct="1">
              <a:lnSpc>
                <a:spcPct val="80000"/>
              </a:lnSpc>
              <a:buFontTx/>
              <a:buNone/>
            </a:pPr>
            <a:endParaRPr lang="en-US" sz="2200" dirty="0"/>
          </a:p>
          <a:p>
            <a:pPr eaLnBrk="1" hangingPunct="1">
              <a:lnSpc>
                <a:spcPct val="80000"/>
              </a:lnSpc>
              <a:buFontTx/>
              <a:buNone/>
            </a:pPr>
            <a:endParaRPr lang="en-US" sz="2200" dirty="0"/>
          </a:p>
          <a:p>
            <a:pPr marL="0" indent="0" eaLnBrk="1" hangingPunct="1">
              <a:lnSpc>
                <a:spcPct val="80000"/>
              </a:lnSpc>
              <a:buNone/>
            </a:pPr>
            <a:endParaRPr lang="en-US" sz="2800" dirty="0"/>
          </a:p>
        </p:txBody>
      </p:sp>
      <p:sp>
        <p:nvSpPr>
          <p:cNvPr id="5" name="Rectangle 3">
            <a:extLst>
              <a:ext uri="{FF2B5EF4-FFF2-40B4-BE49-F238E27FC236}">
                <a16:creationId xmlns:a16="http://schemas.microsoft.com/office/drawing/2014/main" id="{FFC57AD0-DF76-4B87-930F-A67A2C4487CA}"/>
              </a:ext>
            </a:extLst>
          </p:cNvPr>
          <p:cNvSpPr txBox="1">
            <a:spLocks noChangeArrowheads="1"/>
          </p:cNvSpPr>
          <p:nvPr/>
        </p:nvSpPr>
        <p:spPr bwMode="auto">
          <a:xfrm>
            <a:off x="-4618" y="2231159"/>
            <a:ext cx="9144000" cy="2209800"/>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685800" lvl="2" indent="-285750" eaLnBrk="1" hangingPunct="1">
              <a:lnSpc>
                <a:spcPct val="80000"/>
              </a:lnSpc>
              <a:buFont typeface="Arial Narrow" panose="020B0606020202030204" pitchFamily="34" charset="0"/>
              <a:buChar char="–"/>
            </a:pPr>
            <a:r>
              <a:rPr lang="en-US" sz="1800" kern="0" dirty="0"/>
              <a:t>Your employees may make their health election at </a:t>
            </a:r>
            <a:r>
              <a:rPr lang="en-US" sz="1800" u="sng" kern="0" dirty="0">
                <a:solidFill>
                  <a:srgbClr val="5EAEFF"/>
                </a:solidFill>
                <a:hlinkClick r:id="rId6">
                  <a:extLst>
                    <a:ext uri="{A12FA001-AC4F-418D-AE19-62706E023703}">
                      <ahyp:hlinkClr xmlns:ahyp="http://schemas.microsoft.com/office/drawing/2018/hyperlinkcolor" val="tx"/>
                    </a:ext>
                  </a:extLst>
                </a:hlinkClick>
              </a:rPr>
              <a:t>mySHBPga.adp.com</a:t>
            </a:r>
            <a:r>
              <a:rPr lang="en-US" sz="1800" kern="0" dirty="0"/>
              <a:t>.</a:t>
            </a:r>
          </a:p>
          <a:p>
            <a:pPr marL="582930" lvl="2" indent="-182880" eaLnBrk="1" hangingPunct="1">
              <a:lnSpc>
                <a:spcPct val="80000"/>
              </a:lnSpc>
              <a:buFont typeface="Arial Narrow" panose="020B0606020202030204" pitchFamily="34" charset="0"/>
              <a:buChar char="–"/>
            </a:pPr>
            <a:endParaRPr lang="en-US" sz="1800" u="sng" kern="0" dirty="0">
              <a:solidFill>
                <a:srgbClr val="66C8FE"/>
              </a:solidFill>
            </a:endParaRPr>
          </a:p>
          <a:p>
            <a:pPr marL="685800" lvl="2" indent="-285750" eaLnBrk="1" hangingPunct="1">
              <a:lnSpc>
                <a:spcPct val="80000"/>
              </a:lnSpc>
              <a:buFont typeface="Arial Narrow" panose="020B0606020202030204" pitchFamily="34" charset="0"/>
              <a:buChar char="–"/>
            </a:pPr>
            <a:r>
              <a:rPr lang="en-US" sz="1800" kern="0" dirty="0"/>
              <a:t>Providing your employees’ the correct website is critical. Employees who make their elections through a non-SHBP ADP website or other third-party website will remain in the same elected Plan Options/Tiers in 2023 that they chose for Plan Year 2022. </a:t>
            </a:r>
            <a:r>
              <a:rPr lang="en-US" sz="1800" i="1" kern="0" dirty="0"/>
              <a:t>Note this situation has previously occurred.</a:t>
            </a:r>
          </a:p>
          <a:p>
            <a:pPr eaLnBrk="1" hangingPunct="1">
              <a:lnSpc>
                <a:spcPct val="80000"/>
              </a:lnSpc>
              <a:buFontTx/>
              <a:buNone/>
            </a:pPr>
            <a:r>
              <a:rPr lang="en-US" sz="1800" i="1" kern="0" dirty="0"/>
              <a:t>    </a:t>
            </a:r>
          </a:p>
          <a:p>
            <a:pPr marL="685800" lvl="2" indent="-285750" eaLnBrk="1" hangingPunct="1">
              <a:lnSpc>
                <a:spcPct val="80000"/>
              </a:lnSpc>
              <a:buFont typeface="Arial Narrow" panose="020B0606020202030204" pitchFamily="34" charset="0"/>
              <a:buChar char="–"/>
            </a:pPr>
            <a:r>
              <a:rPr lang="en-US" sz="1800" kern="0" dirty="0"/>
              <a:t>Your employees’ may also visit the SHBP website and select the “Log in or Enroll” icon (or visit the Enrollment tab) that takes them directly to the SHBP Enrollment Portal: </a:t>
            </a:r>
            <a:r>
              <a:rPr lang="en-US" sz="1800" u="sng" kern="0" dirty="0">
                <a:solidFill>
                  <a:srgbClr val="66C8FE"/>
                </a:solidFill>
                <a:hlinkClick r:id="rId7"/>
              </a:rPr>
              <a:t>https://shbp.georgia.gov/</a:t>
            </a:r>
            <a:r>
              <a:rPr lang="en-US" sz="1800" kern="0" dirty="0"/>
              <a:t>.</a:t>
            </a:r>
          </a:p>
          <a:p>
            <a:pPr marL="400050" lvl="2" indent="0" eaLnBrk="1" hangingPunct="1">
              <a:lnSpc>
                <a:spcPct val="80000"/>
              </a:lnSpc>
              <a:buNone/>
            </a:pPr>
            <a:endParaRPr lang="en-US" sz="1800" kern="0" dirty="0"/>
          </a:p>
          <a:p>
            <a:pPr marL="685800" lvl="2" indent="-285750" eaLnBrk="1" hangingPunct="1">
              <a:lnSpc>
                <a:spcPct val="80000"/>
              </a:lnSpc>
              <a:buFont typeface="Arial Narrow" panose="020B0606020202030204" pitchFamily="34" charset="0"/>
              <a:buChar char="–"/>
            </a:pPr>
            <a:r>
              <a:rPr lang="en-US" sz="1800" kern="0" dirty="0"/>
              <a:t>Please remind your Employees that they </a:t>
            </a:r>
            <a:r>
              <a:rPr lang="en-US" sz="1800" b="1" kern="0" dirty="0"/>
              <a:t>can</a:t>
            </a:r>
            <a:r>
              <a:rPr lang="en-US" sz="1800" kern="0" dirty="0"/>
              <a:t> elect coverage online with their mobile devices (e.g., smartphones, iPads, etc.).</a:t>
            </a:r>
          </a:p>
          <a:p>
            <a:pPr marL="582930" lvl="2" indent="-182880" eaLnBrk="1" hangingPunct="1">
              <a:lnSpc>
                <a:spcPct val="80000"/>
              </a:lnSpc>
              <a:buFont typeface="Arial Narrow" panose="020B0606020202030204" pitchFamily="34" charset="0"/>
              <a:buChar char="–"/>
            </a:pPr>
            <a:endParaRPr lang="en-US" sz="1800" i="1" u="sng" kern="0" dirty="0">
              <a:solidFill>
                <a:srgbClr val="66C8FE"/>
              </a:solidFill>
            </a:endParaRPr>
          </a:p>
          <a:p>
            <a:pPr marL="0" indent="0" eaLnBrk="1" hangingPunct="1">
              <a:lnSpc>
                <a:spcPct val="80000"/>
              </a:lnSpc>
              <a:buFontTx/>
              <a:buNone/>
            </a:pPr>
            <a:endParaRPr lang="en-US" sz="1800" kern="0" dirty="0"/>
          </a:p>
        </p:txBody>
      </p:sp>
      <p:pic>
        <p:nvPicPr>
          <p:cNvPr id="4" name="Picture 3" descr="A picture containing icon&#10;&#10;Description automatically generated">
            <a:hlinkClick r:id="rId8"/>
            <a:extLst>
              <a:ext uri="{FF2B5EF4-FFF2-40B4-BE49-F238E27FC236}">
                <a16:creationId xmlns:a16="http://schemas.microsoft.com/office/drawing/2014/main" id="{3BD9FE1C-6D8E-43BF-93DC-67DBD4085267}"/>
              </a:ext>
            </a:extLst>
          </p:cNvPr>
          <p:cNvPicPr>
            <a:picLocks noChangeAspect="1"/>
          </p:cNvPicPr>
          <p:nvPr/>
        </p:nvPicPr>
        <p:blipFill rotWithShape="1">
          <a:blip r:embed="rId9">
            <a:extLst>
              <a:ext uri="{28A0092B-C50C-407E-A947-70E740481C1C}">
                <a14:useLocalDpi xmlns:a14="http://schemas.microsoft.com/office/drawing/2010/main" val="0"/>
              </a:ext>
            </a:extLst>
          </a:blip>
          <a:srcRect t="7386" b="9280"/>
          <a:stretch/>
        </p:blipFill>
        <p:spPr>
          <a:xfrm>
            <a:off x="1219200" y="1102590"/>
            <a:ext cx="1020127" cy="1066801"/>
          </a:xfrm>
          <a:prstGeom prst="rect">
            <a:avLst/>
          </a:prstGeom>
        </p:spPr>
      </p:pic>
      <p:sp>
        <p:nvSpPr>
          <p:cNvPr id="2" name="TextBox 1">
            <a:extLst>
              <a:ext uri="{FF2B5EF4-FFF2-40B4-BE49-F238E27FC236}">
                <a16:creationId xmlns:a16="http://schemas.microsoft.com/office/drawing/2014/main" id="{414C495D-55C2-4499-863A-70502DDDDDAC}"/>
              </a:ext>
            </a:extLst>
          </p:cNvPr>
          <p:cNvSpPr txBox="1"/>
          <p:nvPr/>
        </p:nvSpPr>
        <p:spPr>
          <a:xfrm>
            <a:off x="436227" y="4637491"/>
            <a:ext cx="7592038" cy="400110"/>
          </a:xfrm>
          <a:prstGeom prst="rect">
            <a:avLst/>
          </a:prstGeom>
          <a:noFill/>
        </p:spPr>
        <p:txBody>
          <a:bodyPr wrap="square" rtlCol="0">
            <a:spAutoFit/>
          </a:bodyPr>
          <a:lstStyle/>
          <a:p>
            <a:pPr marL="0" indent="0">
              <a:buNone/>
            </a:pPr>
            <a:r>
              <a:rPr lang="en-US" sz="1000" b="1" i="1" u="sng" dirty="0">
                <a:solidFill>
                  <a:srgbClr val="F60A0A"/>
                </a:solidFill>
                <a:cs typeface="Arial" panose="020B0604020202020204" pitchFamily="34" charset="0"/>
              </a:rPr>
              <a:t>For Retired Teachers returning to Employment</a:t>
            </a:r>
            <a:r>
              <a:rPr lang="en-US" sz="1000" b="1" u="sng" dirty="0">
                <a:solidFill>
                  <a:srgbClr val="F60A0A"/>
                </a:solidFill>
                <a:cs typeface="Arial" panose="020B0604020202020204" pitchFamily="34" charset="0"/>
              </a:rPr>
              <a:t>:</a:t>
            </a:r>
            <a:r>
              <a:rPr lang="en-US" sz="1000" b="1" dirty="0">
                <a:solidFill>
                  <a:srgbClr val="F60A0A"/>
                </a:solidFill>
                <a:cs typeface="Arial" panose="020B0604020202020204" pitchFamily="34" charset="0"/>
              </a:rPr>
              <a:t> Per HB 385, If a retired teacher returns to employment and wants to continue receiving their annuity, you as the employer should report the employee as benefits ineligible.</a:t>
            </a:r>
          </a:p>
        </p:txBody>
      </p:sp>
      <p:pic>
        <p:nvPicPr>
          <p:cNvPr id="3" name="GADCH_Audio_Slide10">
            <a:hlinkClick r:id="" action="ppaction://media"/>
            <a:extLst>
              <a:ext uri="{FF2B5EF4-FFF2-40B4-BE49-F238E27FC236}">
                <a16:creationId xmlns:a16="http://schemas.microsoft.com/office/drawing/2014/main" id="{4593F704-C813-64EB-6C19-4A27F2947FE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864427" y="2523259"/>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436"/>
    </mc:Choice>
    <mc:Fallback>
      <p:transition spd="slow" advTm="67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7" objId="3"/>
        <p14:stopEvt time="67436"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228600" y="1093128"/>
            <a:ext cx="8915400" cy="3505200"/>
          </a:xfrm>
        </p:spPr>
        <p:txBody>
          <a:bodyPr/>
          <a:lstStyle/>
          <a:p>
            <a:pPr eaLnBrk="1" hangingPunct="1">
              <a:lnSpc>
                <a:spcPct val="80000"/>
              </a:lnSpc>
            </a:pPr>
            <a:r>
              <a:rPr lang="en-US" sz="1800" b="1" dirty="0"/>
              <a:t>Online Election via Enrollment Portal </a:t>
            </a:r>
          </a:p>
          <a:p>
            <a:pPr lvl="1" eaLnBrk="1" hangingPunct="1">
              <a:lnSpc>
                <a:spcPct val="80000"/>
              </a:lnSpc>
            </a:pPr>
            <a:r>
              <a:rPr lang="en-US" sz="1800" dirty="0">
                <a:ea typeface="+mn-ea"/>
                <a:cs typeface="+mn-cs"/>
              </a:rPr>
              <a:t>Enrollment Portal </a:t>
            </a:r>
            <a:r>
              <a:rPr lang="en-US" sz="1800" u="sng" dirty="0">
                <a:ea typeface="+mn-ea"/>
                <a:cs typeface="+mn-cs"/>
              </a:rPr>
              <a:t>opens at 12:00 a.m.</a:t>
            </a:r>
            <a:r>
              <a:rPr lang="en-US" sz="1800" dirty="0">
                <a:ea typeface="+mn-ea"/>
                <a:cs typeface="+mn-cs"/>
              </a:rPr>
              <a:t> ET on October 17, 2022.</a:t>
            </a:r>
          </a:p>
          <a:p>
            <a:pPr lvl="1" eaLnBrk="1" hangingPunct="1">
              <a:lnSpc>
                <a:spcPct val="80000"/>
              </a:lnSpc>
            </a:pPr>
            <a:r>
              <a:rPr lang="en-US" sz="1800" dirty="0">
                <a:ea typeface="+mn-ea"/>
                <a:cs typeface="+mn-cs"/>
              </a:rPr>
              <a:t>Enrollment Portal </a:t>
            </a:r>
            <a:r>
              <a:rPr lang="en-US" sz="1800" u="sng" dirty="0">
                <a:ea typeface="+mn-ea"/>
                <a:cs typeface="+mn-cs"/>
              </a:rPr>
              <a:t>closes at 11:59 p.m.</a:t>
            </a:r>
            <a:r>
              <a:rPr lang="en-US" sz="1800" dirty="0">
                <a:ea typeface="+mn-ea"/>
                <a:cs typeface="+mn-cs"/>
              </a:rPr>
              <a:t> ET on November 4, 2022.</a:t>
            </a:r>
          </a:p>
          <a:p>
            <a:pPr eaLnBrk="1" hangingPunct="1"/>
            <a:r>
              <a:rPr lang="en-US" sz="1800" b="1" dirty="0"/>
              <a:t>Last Confirmed Election is effective for 2023 Plan Year</a:t>
            </a:r>
          </a:p>
          <a:p>
            <a:pPr lvl="1" eaLnBrk="1" hangingPunct="1"/>
            <a:r>
              <a:rPr lang="en-US" sz="1800" dirty="0">
                <a:ea typeface="+mn-ea"/>
                <a:cs typeface="+mn-cs"/>
              </a:rPr>
              <a:t>Your employees may make their election online as many times as they choose within the dates/time periods above.  However, the employees’ last confirmed election at the time the annual Open Enrollment period closes will be their election for the 2023 Plan Year.</a:t>
            </a:r>
          </a:p>
          <a:p>
            <a:pPr eaLnBrk="1" hangingPunct="1"/>
            <a:r>
              <a:rPr lang="en-US" sz="1800" b="1" dirty="0"/>
              <a:t>Your employees should download or print and keep a copy of their confirmation page which will contain a confirmation number. </a:t>
            </a:r>
          </a:p>
          <a:p>
            <a:pPr lvl="1" eaLnBrk="1" hangingPunct="1"/>
            <a:r>
              <a:rPr lang="en-US" sz="1800" dirty="0">
                <a:ea typeface="+mn-ea"/>
                <a:cs typeface="+mn-cs"/>
              </a:rPr>
              <a:t>If employees do not receive a confirmation number documenting the new election, for SHBP purposes no election change was made by the employee.   </a:t>
            </a:r>
          </a:p>
          <a:p>
            <a:pPr marL="55563" indent="-55563" eaLnBrk="1" hangingPunct="1">
              <a:lnSpc>
                <a:spcPct val="80000"/>
              </a:lnSpc>
              <a:buNone/>
            </a:pPr>
            <a:endParaRPr lang="en-US" sz="1800" dirty="0">
              <a:solidFill>
                <a:srgbClr val="FF0000"/>
              </a:solidFill>
            </a:endParaRPr>
          </a:p>
          <a:p>
            <a:pPr>
              <a:buNone/>
            </a:pPr>
            <a:endParaRPr lang="en-US" sz="1800" dirty="0"/>
          </a:p>
          <a:p>
            <a:pPr lvl="4">
              <a:buFontTx/>
              <a:buNone/>
            </a:pPr>
            <a:endParaRPr lang="en-US" sz="2400" dirty="0"/>
          </a:p>
        </p:txBody>
      </p:sp>
      <p:sp>
        <p:nvSpPr>
          <p:cNvPr id="6" name="Rectangle 2"/>
          <p:cNvSpPr txBox="1">
            <a:spLocks noChangeArrowheads="1"/>
          </p:cNvSpPr>
          <p:nvPr/>
        </p:nvSpPr>
        <p:spPr bwMode="auto">
          <a:xfrm>
            <a:off x="0" y="0"/>
            <a:ext cx="9144000" cy="876300"/>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Narrow" pitchFamily="34" charset="0"/>
              </a:defRPr>
            </a:lvl2pPr>
            <a:lvl3pPr algn="l" rtl="0" eaLnBrk="0" fontAlgn="base" hangingPunct="0">
              <a:spcBef>
                <a:spcPct val="0"/>
              </a:spcBef>
              <a:spcAft>
                <a:spcPct val="0"/>
              </a:spcAft>
              <a:defRPr sz="4000" b="1">
                <a:solidFill>
                  <a:schemeClr val="bg1"/>
                </a:solidFill>
                <a:latin typeface="Arial Narrow" pitchFamily="34" charset="0"/>
              </a:defRPr>
            </a:lvl3pPr>
            <a:lvl4pPr algn="l" rtl="0" eaLnBrk="0" fontAlgn="base" hangingPunct="0">
              <a:spcBef>
                <a:spcPct val="0"/>
              </a:spcBef>
              <a:spcAft>
                <a:spcPct val="0"/>
              </a:spcAft>
              <a:defRPr sz="4000" b="1">
                <a:solidFill>
                  <a:schemeClr val="bg1"/>
                </a:solidFill>
                <a:latin typeface="Arial Narrow" pitchFamily="34" charset="0"/>
              </a:defRPr>
            </a:lvl4pPr>
            <a:lvl5pPr algn="l" rtl="0" eaLnBrk="0" fontAlgn="base" hangingPunct="0">
              <a:spcBef>
                <a:spcPct val="0"/>
              </a:spcBef>
              <a:spcAft>
                <a:spcPct val="0"/>
              </a:spcAft>
              <a:defRPr sz="4000" b="1">
                <a:solidFill>
                  <a:schemeClr val="bg1"/>
                </a:solidFill>
                <a:latin typeface="Arial Narrow" pitchFamily="34" charset="0"/>
              </a:defRPr>
            </a:lvl5pPr>
            <a:lvl6pPr marL="457200" algn="l" rtl="0" fontAlgn="base">
              <a:spcBef>
                <a:spcPct val="0"/>
              </a:spcBef>
              <a:spcAft>
                <a:spcPct val="0"/>
              </a:spcAft>
              <a:defRPr sz="4000" b="1">
                <a:solidFill>
                  <a:schemeClr val="bg1"/>
                </a:solidFill>
                <a:latin typeface="Arial Narrow" pitchFamily="34" charset="0"/>
              </a:defRPr>
            </a:lvl6pPr>
            <a:lvl7pPr marL="914400" algn="l" rtl="0" fontAlgn="base">
              <a:spcBef>
                <a:spcPct val="0"/>
              </a:spcBef>
              <a:spcAft>
                <a:spcPct val="0"/>
              </a:spcAft>
              <a:defRPr sz="4000" b="1">
                <a:solidFill>
                  <a:schemeClr val="bg1"/>
                </a:solidFill>
                <a:latin typeface="Arial Narrow" pitchFamily="34" charset="0"/>
              </a:defRPr>
            </a:lvl7pPr>
            <a:lvl8pPr marL="1371600" algn="l" rtl="0" fontAlgn="base">
              <a:spcBef>
                <a:spcPct val="0"/>
              </a:spcBef>
              <a:spcAft>
                <a:spcPct val="0"/>
              </a:spcAft>
              <a:defRPr sz="4000" b="1">
                <a:solidFill>
                  <a:schemeClr val="bg1"/>
                </a:solidFill>
                <a:latin typeface="Arial Narrow" pitchFamily="34" charset="0"/>
              </a:defRPr>
            </a:lvl8pPr>
            <a:lvl9pPr marL="1828800" algn="l" rtl="0" fontAlgn="base">
              <a:spcBef>
                <a:spcPct val="0"/>
              </a:spcBef>
              <a:spcAft>
                <a:spcPct val="0"/>
              </a:spcAft>
              <a:defRPr sz="4000" b="1">
                <a:solidFill>
                  <a:schemeClr val="bg1"/>
                </a:solidFill>
                <a:latin typeface="Arial Narrow" pitchFamily="34" charset="0"/>
              </a:defRPr>
            </a:lvl9pPr>
          </a:lstStyle>
          <a:p>
            <a:pPr algn="ctr"/>
            <a:r>
              <a:rPr lang="en-US" sz="3200" dirty="0"/>
              <a:t> SHBP Enrollment Portal – </a:t>
            </a:r>
            <a:r>
              <a:rPr lang="en-US" sz="3200" dirty="0">
                <a:hlinkClick r:id="rId5"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(continued) </a:t>
            </a:r>
            <a:endParaRPr lang="en-US" sz="3200" kern="0" dirty="0"/>
          </a:p>
        </p:txBody>
      </p:sp>
      <p:pic>
        <p:nvPicPr>
          <p:cNvPr id="2" name="GADCH_Audio_Slide11">
            <a:hlinkClick r:id="" action="ppaction://media"/>
            <a:extLst>
              <a:ext uri="{FF2B5EF4-FFF2-40B4-BE49-F238E27FC236}">
                <a16:creationId xmlns:a16="http://schemas.microsoft.com/office/drawing/2014/main" id="{8256D3B6-4CF8-64D9-562F-563F617938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08638" y="2350784"/>
            <a:ext cx="812800" cy="812800"/>
          </a:xfrm>
          <a:prstGeom prst="rect">
            <a:avLst/>
          </a:prstGeom>
        </p:spPr>
      </p:pic>
    </p:spTree>
    <p:extLst>
      <p:ext uri="{BB962C8B-B14F-4D97-AF65-F5344CB8AC3E}">
        <p14:creationId xmlns:p14="http://schemas.microsoft.com/office/powerpoint/2010/main" val="3124561831"/>
      </p:ext>
    </p:extLst>
  </p:cSld>
  <p:clrMapOvr>
    <a:masterClrMapping/>
  </p:clrMapOvr>
  <mc:AlternateContent xmlns:mc="http://schemas.openxmlformats.org/markup-compatibility/2006">
    <mc:Choice xmlns:p14="http://schemas.microsoft.com/office/powerpoint/2010/main" Requires="p14">
      <p:transition spd="slow" p14:dur="2000" advTm="50769"/>
    </mc:Choice>
    <mc:Fallback>
      <p:transition spd="slow" advTm="50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 objId="2"/>
        <p14:stopEvt time="50769"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92B2-918D-4D2A-BD98-2DF46DCD542A}"/>
              </a:ext>
            </a:extLst>
          </p:cNvPr>
          <p:cNvSpPr>
            <a:spLocks noGrp="1"/>
          </p:cNvSpPr>
          <p:nvPr>
            <p:ph type="title"/>
          </p:nvPr>
        </p:nvSpPr>
        <p:spPr>
          <a:xfrm>
            <a:off x="76200" y="114300"/>
            <a:ext cx="8991600" cy="742950"/>
          </a:xfrm>
        </p:spPr>
        <p:txBody>
          <a:bodyPr/>
          <a:lstStyle/>
          <a:p>
            <a:pPr algn="ctr"/>
            <a:r>
              <a:rPr lang="en-US" sz="3200" dirty="0"/>
              <a:t> SHBP Enrollment Portal – </a:t>
            </a:r>
            <a:r>
              <a:rPr lang="en-US" sz="3200" dirty="0">
                <a:hlinkClick r:id="rId5"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(continued) </a:t>
            </a:r>
            <a:endParaRPr lang="en-US" sz="3200" kern="0" dirty="0"/>
          </a:p>
        </p:txBody>
      </p:sp>
      <p:sp>
        <p:nvSpPr>
          <p:cNvPr id="3" name="Content Placeholder 2">
            <a:extLst>
              <a:ext uri="{FF2B5EF4-FFF2-40B4-BE49-F238E27FC236}">
                <a16:creationId xmlns:a16="http://schemas.microsoft.com/office/drawing/2014/main" id="{893C26F3-A846-41EF-920D-AFC7220936F7}"/>
              </a:ext>
            </a:extLst>
          </p:cNvPr>
          <p:cNvSpPr>
            <a:spLocks noGrp="1"/>
          </p:cNvSpPr>
          <p:nvPr>
            <p:ph idx="1"/>
          </p:nvPr>
        </p:nvSpPr>
        <p:spPr>
          <a:xfrm>
            <a:off x="457200" y="1200150"/>
            <a:ext cx="4022521" cy="3422183"/>
          </a:xfrm>
        </p:spPr>
        <p:txBody>
          <a:bodyPr/>
          <a:lstStyle/>
          <a:p>
            <a:pPr marL="0" indent="0">
              <a:buNone/>
            </a:pPr>
            <a:r>
              <a:rPr lang="en-US" sz="1800" b="1" dirty="0"/>
              <a:t>Passwords are Frustration #1 for members! </a:t>
            </a:r>
          </a:p>
          <a:p>
            <a:pPr lvl="1"/>
            <a:r>
              <a:rPr lang="en-US" sz="1800" dirty="0"/>
              <a:t>My password doesn’t work.</a:t>
            </a:r>
          </a:p>
          <a:p>
            <a:pPr lvl="1"/>
            <a:r>
              <a:rPr lang="en-US" sz="1800" dirty="0"/>
              <a:t>It’s the last day of Open Enrollment and I can’t reach anyone at the call center to help me change my password.</a:t>
            </a:r>
          </a:p>
          <a:p>
            <a:pPr lvl="1"/>
            <a:r>
              <a:rPr lang="en-US" sz="1800" dirty="0"/>
              <a:t>It’s the last day of Open Enrollment and the call center is closed and I’m locked out of the Enrollment Portal. </a:t>
            </a:r>
          </a:p>
          <a:p>
            <a:pPr marL="0" indent="0">
              <a:buNone/>
            </a:pPr>
            <a:endParaRPr lang="en-US" sz="1800" dirty="0"/>
          </a:p>
        </p:txBody>
      </p:sp>
      <p:pic>
        <p:nvPicPr>
          <p:cNvPr id="5" name="Picture 4">
            <a:extLst>
              <a:ext uri="{FF2B5EF4-FFF2-40B4-BE49-F238E27FC236}">
                <a16:creationId xmlns:a16="http://schemas.microsoft.com/office/drawing/2014/main" id="{779648BE-E511-4EEA-92D1-3FF19EA75A65}"/>
              </a:ext>
            </a:extLst>
          </p:cNvPr>
          <p:cNvPicPr>
            <a:picLocks noChangeAspect="1"/>
          </p:cNvPicPr>
          <p:nvPr/>
        </p:nvPicPr>
        <p:blipFill>
          <a:blip r:embed="rId6"/>
          <a:stretch>
            <a:fillRect/>
          </a:stretch>
        </p:blipFill>
        <p:spPr>
          <a:xfrm>
            <a:off x="4572000" y="1342132"/>
            <a:ext cx="4284484" cy="2760084"/>
          </a:xfrm>
          <a:prstGeom prst="rect">
            <a:avLst/>
          </a:prstGeom>
        </p:spPr>
      </p:pic>
      <p:pic>
        <p:nvPicPr>
          <p:cNvPr id="4" name="GADCH_Audio_Slide12">
            <a:hlinkClick r:id="" action="ppaction://media"/>
            <a:extLst>
              <a:ext uri="{FF2B5EF4-FFF2-40B4-BE49-F238E27FC236}">
                <a16:creationId xmlns:a16="http://schemas.microsoft.com/office/drawing/2014/main" id="{57C22F1A-9A5E-6339-69F1-C3D9636BD7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56659" y="2396179"/>
            <a:ext cx="812800" cy="812800"/>
          </a:xfrm>
          <a:prstGeom prst="rect">
            <a:avLst/>
          </a:prstGeom>
        </p:spPr>
      </p:pic>
    </p:spTree>
    <p:extLst>
      <p:ext uri="{BB962C8B-B14F-4D97-AF65-F5344CB8AC3E}">
        <p14:creationId xmlns:p14="http://schemas.microsoft.com/office/powerpoint/2010/main" val="32238404"/>
      </p:ext>
    </p:extLst>
  </p:cSld>
  <p:clrMapOvr>
    <a:masterClrMapping/>
  </p:clrMapOvr>
  <mc:AlternateContent xmlns:mc="http://schemas.openxmlformats.org/markup-compatibility/2006">
    <mc:Choice xmlns:p14="http://schemas.microsoft.com/office/powerpoint/2010/main" Requires="p14">
      <p:transition spd="slow" p14:dur="2000" advTm="21691"/>
    </mc:Choice>
    <mc:Fallback>
      <p:transition spd="slow" advTm="21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21691"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6200" y="1121919"/>
            <a:ext cx="8610600" cy="37338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lgn="just">
              <a:buNone/>
            </a:pPr>
            <a:r>
              <a:rPr lang="en-US" sz="1800" b="1" dirty="0"/>
              <a:t>Reminder Messaging to Update Passwords went live in the SHBP Member Services IVR on September 19, 2022. Therefore, anyone who contacts SHBP Member Services prior to Open Enrollment will hear the below message: </a:t>
            </a:r>
          </a:p>
          <a:p>
            <a:pPr marL="0" indent="0" algn="just">
              <a:buNone/>
            </a:pPr>
            <a:endParaRPr lang="en-US" sz="1000" dirty="0">
              <a:effectLst/>
              <a:highlight>
                <a:srgbClr val="FFFF00"/>
              </a:highlight>
              <a:ea typeface="Times New Roman" panose="02020603050405020304" pitchFamily="18" charset="0"/>
            </a:endParaRPr>
          </a:p>
          <a:p>
            <a:pPr marL="0" indent="0" algn="just">
              <a:buNone/>
            </a:pPr>
            <a:r>
              <a:rPr lang="en-US" sz="1800" dirty="0">
                <a:effectLst/>
                <a:ea typeface="Calibri" panose="020F0502020204030204" pitchFamily="34" charset="0"/>
              </a:rPr>
              <a:t>Your 2022 Open Enrollment and Retiree Option Change Period for Plan Year 2023 is right around the corner. This year, the Open Enrollment and Retiree Option Change Period will be October 17th through November 4th. Did you know that you will remain enrolled in the same plan option and tier in 2023 that </a:t>
            </a:r>
            <a:r>
              <a:rPr lang="en-US" sz="1800" dirty="0">
                <a:solidFill>
                  <a:srgbClr val="000000"/>
                </a:solidFill>
                <a:effectLst/>
                <a:ea typeface="Calibri" panose="020F0502020204030204" pitchFamily="34" charset="0"/>
              </a:rPr>
              <a:t>you're currently enrolled in unless you make a different election by November </a:t>
            </a:r>
            <a:r>
              <a:rPr lang="en-US" sz="1800" dirty="0">
                <a:effectLst/>
                <a:ea typeface="Calibri" panose="020F0502020204030204" pitchFamily="34" charset="0"/>
              </a:rPr>
              <a:t>4th? So, </a:t>
            </a:r>
            <a:r>
              <a:rPr lang="en-US" sz="1800" dirty="0">
                <a:solidFill>
                  <a:srgbClr val="000000"/>
                </a:solidFill>
                <a:effectLst/>
                <a:ea typeface="Calibri" panose="020F0502020204030204" pitchFamily="34" charset="0"/>
              </a:rPr>
              <a:t>if you're happy with your current plan option and tier, no action is required.  We strongly encourage you to visit the SHBP Enrollment Portal at </a:t>
            </a:r>
            <a:r>
              <a:rPr lang="en-US" sz="1800" u="sng" dirty="0">
                <a:solidFill>
                  <a:srgbClr val="0563C1"/>
                </a:solidFill>
                <a:effectLst/>
                <a:ea typeface="Times New Roman" panose="02020603050405020304" pitchFamily="18" charset="0"/>
                <a:hlinkClick r:id="rId5"/>
              </a:rPr>
              <a:t>MYSHBPGA.ADP.COM</a:t>
            </a:r>
            <a:r>
              <a:rPr lang="en-US" sz="1800" dirty="0">
                <a:solidFill>
                  <a:srgbClr val="000000"/>
                </a:solidFill>
                <a:effectLst/>
                <a:ea typeface="Calibri" panose="020F0502020204030204" pitchFamily="34" charset="0"/>
              </a:rPr>
              <a:t> </a:t>
            </a:r>
            <a:r>
              <a:rPr lang="en-US" sz="1800" dirty="0">
                <a:effectLst/>
                <a:ea typeface="Calibri" panose="020F0502020204030204" pitchFamily="34" charset="0"/>
              </a:rPr>
              <a:t>prior to October 17th to ensure </a:t>
            </a:r>
            <a:r>
              <a:rPr lang="en-US" sz="1800" dirty="0">
                <a:solidFill>
                  <a:srgbClr val="000000"/>
                </a:solidFill>
                <a:effectLst/>
                <a:ea typeface="Calibri" panose="020F0502020204030204" pitchFamily="34" charset="0"/>
              </a:rPr>
              <a:t>your username and password allow you to access the Portal. If you have forgotten your username or password or if you have not logged into the portal within the last 12 months, please select the Forgot User ID or Forgot Your Password link at </a:t>
            </a:r>
            <a:r>
              <a:rPr lang="en-US" sz="1800" u="sng" dirty="0">
                <a:solidFill>
                  <a:srgbClr val="0563C1"/>
                </a:solidFill>
                <a:effectLst/>
                <a:ea typeface="Times New Roman" panose="02020603050405020304" pitchFamily="18" charset="0"/>
                <a:hlinkClick r:id="rId5"/>
              </a:rPr>
              <a:t>MYSHBPGA.ADP.COM</a:t>
            </a:r>
            <a:r>
              <a:rPr lang="en-US" sz="1800" dirty="0">
                <a:solidFill>
                  <a:srgbClr val="000000"/>
                </a:solidFill>
                <a:effectLst/>
                <a:ea typeface="Calibri" panose="020F0502020204030204" pitchFamily="34" charset="0"/>
              </a:rPr>
              <a:t>. Thank you.</a:t>
            </a:r>
          </a:p>
          <a:p>
            <a:pPr marL="0" indent="0" algn="just">
              <a:buNone/>
            </a:pPr>
            <a:endParaRPr lang="en-US" sz="1800" b="1" i="1" dirty="0">
              <a:solidFill>
                <a:srgbClr val="FF0000"/>
              </a:solidFill>
              <a:effectLst/>
              <a:ea typeface="Calibri" panose="020F0502020204030204" pitchFamily="34" charset="0"/>
            </a:endParaRPr>
          </a:p>
          <a:p>
            <a:pPr marL="0" indent="0" algn="just">
              <a:buNone/>
            </a:pPr>
            <a:endParaRPr lang="en-US" sz="1400" dirty="0">
              <a:effectLst/>
              <a:ea typeface="Calibri" panose="020F0502020204030204" pitchFamily="34" charset="0"/>
            </a:endParaRPr>
          </a:p>
          <a:p>
            <a:pPr marL="0" indent="0" algn="just">
              <a:buNone/>
            </a:pPr>
            <a:endParaRPr lang="en-US" sz="1400" dirty="0">
              <a:highlight>
                <a:srgbClr val="FFFF00"/>
              </a:highlight>
            </a:endParaRPr>
          </a:p>
        </p:txBody>
      </p:sp>
      <p:sp>
        <p:nvSpPr>
          <p:cNvPr id="9" name="Rectangle 2"/>
          <p:cNvSpPr>
            <a:spLocks noGrp="1" noChangeArrowheads="1"/>
          </p:cNvSpPr>
          <p:nvPr>
            <p:ph type="title"/>
          </p:nvPr>
        </p:nvSpPr>
        <p:spPr>
          <a:xfrm>
            <a:off x="76200" y="-19050"/>
            <a:ext cx="8991600" cy="990600"/>
          </a:xfrm>
        </p:spPr>
        <p:txBody>
          <a:bodyPr/>
          <a:lstStyle/>
          <a:p>
            <a:pPr algn="ctr"/>
            <a:r>
              <a:rPr lang="en-US" sz="3200" dirty="0"/>
              <a:t> SHBP Enrollment Portal – </a:t>
            </a:r>
            <a:r>
              <a:rPr lang="en-US" sz="3200" dirty="0">
                <a:hlinkClick r:id="rId6"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(continued) </a:t>
            </a:r>
          </a:p>
        </p:txBody>
      </p:sp>
      <p:pic>
        <p:nvPicPr>
          <p:cNvPr id="2" name="GADCH_Audio_Slide13">
            <a:hlinkClick r:id="" action="ppaction://media"/>
            <a:extLst>
              <a:ext uri="{FF2B5EF4-FFF2-40B4-BE49-F238E27FC236}">
                <a16:creationId xmlns:a16="http://schemas.microsoft.com/office/drawing/2014/main" id="{41E64592-4A29-D1A6-A4B1-24A90E24F7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26957" y="2292417"/>
            <a:ext cx="812800" cy="812800"/>
          </a:xfrm>
          <a:prstGeom prst="rect">
            <a:avLst/>
          </a:prstGeom>
        </p:spPr>
      </p:pic>
    </p:spTree>
    <p:extLst>
      <p:ext uri="{BB962C8B-B14F-4D97-AF65-F5344CB8AC3E}">
        <p14:creationId xmlns:p14="http://schemas.microsoft.com/office/powerpoint/2010/main" val="1002553304"/>
      </p:ext>
    </p:extLst>
  </p:cSld>
  <p:clrMapOvr>
    <a:masterClrMapping/>
  </p:clrMapOvr>
  <mc:AlternateContent xmlns:mc="http://schemas.openxmlformats.org/markup-compatibility/2006">
    <mc:Choice xmlns:p14="http://schemas.microsoft.com/office/powerpoint/2010/main" Requires="p14">
      <p:transition spd="slow" p14:dur="2000" advTm="43670"/>
    </mc:Choice>
    <mc:Fallback>
      <p:transition spd="slow" advTm="4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43670"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6200" y="1047750"/>
            <a:ext cx="8763000" cy="113211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214313" indent="-214313">
              <a:spcBef>
                <a:spcPct val="0"/>
              </a:spcBef>
              <a:buFont typeface="Arial" panose="020B0604020202020204" pitchFamily="34" charset="0"/>
              <a:buChar char="•"/>
            </a:pPr>
            <a:r>
              <a:rPr lang="en-US" altLang="en-US" sz="1800" b="1" dirty="0">
                <a:ea typeface="Calibri" pitchFamily="34" charset="0"/>
                <a:cs typeface="Times New Roman" pitchFamily="18" charset="0"/>
              </a:rPr>
              <a:t>Employees passwords expire after 45 days</a:t>
            </a:r>
          </a:p>
          <a:p>
            <a:pPr lvl="1" indent="-342900">
              <a:spcBef>
                <a:spcPct val="0"/>
              </a:spcBef>
              <a:buFont typeface="Arial Narrow" panose="020B0606020202030204" pitchFamily="34" charset="0"/>
              <a:buChar char="–"/>
            </a:pPr>
            <a:r>
              <a:rPr lang="en-US" altLang="en-US" sz="1800" dirty="0">
                <a:ea typeface="Calibri" pitchFamily="34" charset="0"/>
                <a:cs typeface="Times New Roman" pitchFamily="18" charset="0"/>
              </a:rPr>
              <a:t>Therefore, if it has been over 45 days since an employee logged in, he/she will be prompted to create a New Password (which will also expire after 45 days). </a:t>
            </a:r>
          </a:p>
          <a:p>
            <a:pPr marL="228600" indent="-228600"/>
            <a:r>
              <a:rPr lang="en-US" sz="1800" b="1" dirty="0"/>
              <a:t>What can Employers do to help?</a:t>
            </a:r>
          </a:p>
          <a:p>
            <a:pPr lvl="1"/>
            <a:r>
              <a:rPr lang="en-US" sz="1800" dirty="0"/>
              <a:t>Encourage your employees to login now                                                                                    (or anytime before Open Enrollment) to                                                                                         ensure their password is active through the                                                                              last day of Open Enrollment, i.e.,                                                                                    November 4, 2022.</a:t>
            </a:r>
          </a:p>
          <a:p>
            <a:pPr marL="214313" indent="-214313">
              <a:spcBef>
                <a:spcPct val="0"/>
              </a:spcBef>
              <a:buFont typeface="Arial" panose="020B0604020202020204" pitchFamily="34" charset="0"/>
              <a:buChar char="•"/>
            </a:pPr>
            <a:endParaRPr lang="en-US" altLang="en-US" sz="1800" dirty="0">
              <a:ea typeface="Calibri" pitchFamily="34" charset="0"/>
              <a:cs typeface="Times New Roman" pitchFamily="18" charset="0"/>
            </a:endParaRPr>
          </a:p>
        </p:txBody>
      </p:sp>
      <p:sp>
        <p:nvSpPr>
          <p:cNvPr id="9" name="Rectangle 2"/>
          <p:cNvSpPr>
            <a:spLocks noGrp="1" noChangeArrowheads="1"/>
          </p:cNvSpPr>
          <p:nvPr>
            <p:ph type="title"/>
          </p:nvPr>
        </p:nvSpPr>
        <p:spPr>
          <a:xfrm>
            <a:off x="76200" y="-19050"/>
            <a:ext cx="8991600" cy="990600"/>
          </a:xfrm>
        </p:spPr>
        <p:txBody>
          <a:bodyPr/>
          <a:lstStyle/>
          <a:p>
            <a:pPr algn="ctr"/>
            <a:r>
              <a:rPr lang="en-US" sz="3200" dirty="0"/>
              <a:t> SHBP Enrollment Portal – </a:t>
            </a:r>
            <a:r>
              <a:rPr lang="en-US" sz="3200" dirty="0">
                <a:hlinkClick r:id="rId5"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(continued) </a:t>
            </a:r>
          </a:p>
        </p:txBody>
      </p:sp>
      <p:pic>
        <p:nvPicPr>
          <p:cNvPr id="5" name="Picture 4">
            <a:extLst>
              <a:ext uri="{FF2B5EF4-FFF2-40B4-BE49-F238E27FC236}">
                <a16:creationId xmlns:a16="http://schemas.microsoft.com/office/drawing/2014/main" id="{171E0D67-9DB5-41C0-BA87-BE279A0152DB}"/>
              </a:ext>
            </a:extLst>
          </p:cNvPr>
          <p:cNvPicPr>
            <a:picLocks noChangeAspect="1"/>
          </p:cNvPicPr>
          <p:nvPr/>
        </p:nvPicPr>
        <p:blipFill>
          <a:blip r:embed="rId6"/>
          <a:stretch>
            <a:fillRect/>
          </a:stretch>
        </p:blipFill>
        <p:spPr>
          <a:xfrm>
            <a:off x="4572000" y="2030030"/>
            <a:ext cx="4284484" cy="2760084"/>
          </a:xfrm>
          <a:prstGeom prst="rect">
            <a:avLst/>
          </a:prstGeom>
        </p:spPr>
      </p:pic>
      <p:pic>
        <p:nvPicPr>
          <p:cNvPr id="2" name="GADCH_Audio_Slide14">
            <a:hlinkClick r:id="" action="ppaction://media"/>
            <a:extLst>
              <a:ext uri="{FF2B5EF4-FFF2-40B4-BE49-F238E27FC236}">
                <a16:creationId xmlns:a16="http://schemas.microsoft.com/office/drawing/2014/main" id="{B45F98EA-F40B-8D11-A7F5-BFDB2088A5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78100" y="2030030"/>
            <a:ext cx="812800" cy="812800"/>
          </a:xfrm>
          <a:prstGeom prst="rect">
            <a:avLst/>
          </a:prstGeom>
        </p:spPr>
      </p:pic>
    </p:spTree>
    <p:extLst>
      <p:ext uri="{BB962C8B-B14F-4D97-AF65-F5344CB8AC3E}">
        <p14:creationId xmlns:p14="http://schemas.microsoft.com/office/powerpoint/2010/main" val="1962512343"/>
      </p:ext>
    </p:extLst>
  </p:cSld>
  <p:clrMapOvr>
    <a:masterClrMapping/>
  </p:clrMapOvr>
  <mc:AlternateContent xmlns:mc="http://schemas.openxmlformats.org/markup-compatibility/2006">
    <mc:Choice xmlns:p14="http://schemas.microsoft.com/office/powerpoint/2010/main" Requires="p14">
      <p:transition spd="slow" p14:dur="2000" advTm="21858"/>
    </mc:Choice>
    <mc:Fallback>
      <p:transition spd="slow" advTm="21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 objId="2"/>
        <p14:stopEvt time="21858"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014A-ECB2-4DE0-ADCE-FBDE019FA422}"/>
              </a:ext>
            </a:extLst>
          </p:cNvPr>
          <p:cNvSpPr>
            <a:spLocks noGrp="1"/>
          </p:cNvSpPr>
          <p:nvPr>
            <p:ph type="title"/>
          </p:nvPr>
        </p:nvSpPr>
        <p:spPr>
          <a:xfrm>
            <a:off x="76200" y="114300"/>
            <a:ext cx="8991600" cy="742950"/>
          </a:xfrm>
        </p:spPr>
        <p:txBody>
          <a:bodyPr/>
          <a:lstStyle/>
          <a:p>
            <a:pPr algn="ctr"/>
            <a:r>
              <a:rPr lang="en-US" sz="2800" dirty="0"/>
              <a:t> SHBP Enrollment Portal – </a:t>
            </a:r>
            <a:r>
              <a:rPr lang="en-US" sz="2800" dirty="0">
                <a:hlinkClick r:id="rId5" action="ppaction://hlinkfile">
                  <a:extLst>
                    <a:ext uri="{A12FA001-AC4F-418D-AE19-62706E023703}">
                      <ahyp:hlinkClr xmlns:ahyp="http://schemas.microsoft.com/office/drawing/2018/hyperlinkcolor" val="tx"/>
                    </a:ext>
                  </a:extLst>
                </a:hlinkClick>
              </a:rPr>
              <a:t>mySHBPga.adp.com</a:t>
            </a:r>
            <a:r>
              <a:rPr lang="en-US" sz="2800" b="1" dirty="0"/>
              <a:t> </a:t>
            </a:r>
            <a:r>
              <a:rPr lang="en-US" sz="2800" dirty="0"/>
              <a:t>(continued) </a:t>
            </a:r>
          </a:p>
        </p:txBody>
      </p:sp>
      <p:sp>
        <p:nvSpPr>
          <p:cNvPr id="3" name="Content Placeholder 2">
            <a:extLst>
              <a:ext uri="{FF2B5EF4-FFF2-40B4-BE49-F238E27FC236}">
                <a16:creationId xmlns:a16="http://schemas.microsoft.com/office/drawing/2014/main" id="{9FE602CD-B335-402B-9699-D05C3A74901F}"/>
              </a:ext>
            </a:extLst>
          </p:cNvPr>
          <p:cNvSpPr>
            <a:spLocks noGrp="1"/>
          </p:cNvSpPr>
          <p:nvPr>
            <p:ph idx="1"/>
          </p:nvPr>
        </p:nvSpPr>
        <p:spPr>
          <a:xfrm>
            <a:off x="152400" y="969736"/>
            <a:ext cx="8382000" cy="3810000"/>
          </a:xfrm>
        </p:spPr>
        <p:txBody>
          <a:bodyPr/>
          <a:lstStyle/>
          <a:p>
            <a:pPr marL="214313" indent="-214313">
              <a:spcBef>
                <a:spcPct val="0"/>
              </a:spcBef>
              <a:buFont typeface="Arial" panose="020B0604020202020204" pitchFamily="34" charset="0"/>
              <a:buChar char="•"/>
            </a:pPr>
            <a:r>
              <a:rPr lang="en-US" altLang="en-US" sz="1800" b="1" dirty="0">
                <a:ea typeface="Calibri" pitchFamily="34" charset="0"/>
                <a:cs typeface="Times New Roman" pitchFamily="18" charset="0"/>
              </a:rPr>
              <a:t>For Employees Who Have Not Logged into the SHBP Enrollment Portal within the 12 months: </a:t>
            </a:r>
          </a:p>
          <a:p>
            <a:pPr lvl="1">
              <a:spcBef>
                <a:spcPct val="0"/>
              </a:spcBef>
              <a:buFont typeface="Arial Narrow" panose="020B0606020202030204" pitchFamily="34" charset="0"/>
              <a:buChar char="–"/>
            </a:pPr>
            <a:r>
              <a:rPr lang="en-US" altLang="en-US" sz="1800" dirty="0">
                <a:ea typeface="Calibri" pitchFamily="34" charset="0"/>
                <a:cs typeface="Times New Roman" pitchFamily="18" charset="0"/>
              </a:rPr>
              <a:t>Employees should log into the SHBP Enrollment Portal to set up their New Password at: </a:t>
            </a:r>
            <a:r>
              <a:rPr lang="en-US" altLang="en-US" sz="1800" dirty="0">
                <a:ea typeface="Calibri" pitchFamily="34" charset="0"/>
                <a:cs typeface="Times New Roman" pitchFamily="18" charset="0"/>
                <a:hlinkClick r:id="rId6"/>
              </a:rPr>
              <a:t>https://myshbpga.adp.com</a:t>
            </a:r>
            <a:r>
              <a:rPr lang="en-US" altLang="en-US" sz="1800" dirty="0">
                <a:ea typeface="Calibri" pitchFamily="34" charset="0"/>
                <a:cs typeface="Times New Roman" pitchFamily="18" charset="0"/>
              </a:rPr>
              <a:t>; </a:t>
            </a:r>
          </a:p>
          <a:p>
            <a:pPr lvl="1">
              <a:spcBef>
                <a:spcPct val="0"/>
              </a:spcBef>
              <a:buFont typeface="Arial Narrow" panose="020B0606020202030204" pitchFamily="34" charset="0"/>
              <a:buChar char="–"/>
            </a:pPr>
            <a:r>
              <a:rPr lang="en-US" altLang="en-US" sz="1800" dirty="0">
                <a:ea typeface="Calibri" pitchFamily="34" charset="0"/>
                <a:cs typeface="Times New Roman" pitchFamily="18" charset="0"/>
              </a:rPr>
              <a:t>Once the employee logs in using their current Password, they should be able to access their current benefits; </a:t>
            </a:r>
          </a:p>
          <a:p>
            <a:pPr lvl="1">
              <a:spcBef>
                <a:spcPct val="0"/>
              </a:spcBef>
              <a:buFont typeface="Arial Narrow" panose="020B0606020202030204" pitchFamily="34" charset="0"/>
              <a:buChar char="–"/>
            </a:pPr>
            <a:r>
              <a:rPr lang="en-US" altLang="en-US" sz="1800" dirty="0">
                <a:ea typeface="Calibri" pitchFamily="34" charset="0"/>
                <a:cs typeface="Times New Roman" pitchFamily="18" charset="0"/>
              </a:rPr>
              <a:t>However, if it has been over 12 months since the last time the employee logged in, he/she will need to select the </a:t>
            </a:r>
            <a:r>
              <a:rPr lang="en-US" altLang="en-US" sz="1800" b="1" dirty="0">
                <a:ea typeface="Calibri" pitchFamily="34" charset="0"/>
                <a:cs typeface="Times New Roman" pitchFamily="18" charset="0"/>
              </a:rPr>
              <a:t>Forgot Your User ID? </a:t>
            </a:r>
            <a:r>
              <a:rPr lang="en-US" altLang="en-US" sz="1800" dirty="0">
                <a:ea typeface="Calibri" pitchFamily="34" charset="0"/>
                <a:cs typeface="Times New Roman" pitchFamily="18" charset="0"/>
              </a:rPr>
              <a:t>or </a:t>
            </a:r>
            <a:r>
              <a:rPr lang="en-US" altLang="en-US" sz="1800" b="1" dirty="0">
                <a:ea typeface="Calibri" pitchFamily="34" charset="0"/>
                <a:cs typeface="Times New Roman" pitchFamily="18" charset="0"/>
              </a:rPr>
              <a:t>Forgot Your Password? </a:t>
            </a:r>
            <a:r>
              <a:rPr lang="en-US" altLang="en-US" sz="1800" dirty="0">
                <a:ea typeface="Calibri" pitchFamily="34" charset="0"/>
                <a:cs typeface="Times New Roman" pitchFamily="18" charset="0"/>
              </a:rPr>
              <a:t>link from the Login Page and follow the prompts, as applicable.*</a:t>
            </a:r>
          </a:p>
          <a:p>
            <a:pPr marL="214313" indent="-214313">
              <a:spcBef>
                <a:spcPct val="0"/>
              </a:spcBef>
              <a:buFont typeface="Arial" panose="020B0604020202020204" pitchFamily="34" charset="0"/>
              <a:buChar char="•"/>
            </a:pPr>
            <a:r>
              <a:rPr lang="en-US" altLang="en-US" sz="1800" b="1" dirty="0">
                <a:ea typeface="Calibri" pitchFamily="34" charset="0"/>
                <a:cs typeface="Times New Roman" pitchFamily="18" charset="0"/>
              </a:rPr>
              <a:t>For Employees Who Do Not Know Their User ID and/or Password to Log into the SHBP Enrollment Portal: </a:t>
            </a:r>
          </a:p>
          <a:p>
            <a:pPr lvl="1">
              <a:spcBef>
                <a:spcPct val="0"/>
              </a:spcBef>
              <a:buFont typeface="Arial Narrow" panose="020B0606020202030204" pitchFamily="34" charset="0"/>
              <a:buChar char="–"/>
            </a:pPr>
            <a:r>
              <a:rPr lang="en-US" altLang="en-US" sz="1800" dirty="0">
                <a:ea typeface="Calibri" pitchFamily="34" charset="0"/>
                <a:cs typeface="Times New Roman" pitchFamily="18" charset="0"/>
              </a:rPr>
              <a:t>Employees should visit the SHBP Enrollment Portal at: </a:t>
            </a:r>
            <a:r>
              <a:rPr lang="en-US" altLang="en-US" sz="1800" dirty="0">
                <a:ea typeface="Calibri" pitchFamily="34" charset="0"/>
                <a:cs typeface="Times New Roman" pitchFamily="18" charset="0"/>
                <a:hlinkClick r:id="rId6"/>
              </a:rPr>
              <a:t>https://myshbpga.adp.com</a:t>
            </a:r>
            <a:r>
              <a:rPr lang="en-US" altLang="en-US" sz="1800" dirty="0">
                <a:ea typeface="Calibri" pitchFamily="34" charset="0"/>
                <a:cs typeface="Times New Roman" pitchFamily="18" charset="0"/>
              </a:rPr>
              <a:t>;</a:t>
            </a:r>
          </a:p>
          <a:p>
            <a:pPr lvl="1">
              <a:spcBef>
                <a:spcPct val="0"/>
              </a:spcBef>
              <a:buFont typeface="Arial Narrow" panose="020B0606020202030204" pitchFamily="34" charset="0"/>
              <a:buChar char="–"/>
            </a:pPr>
            <a:r>
              <a:rPr lang="en-US" altLang="en-US" sz="1800" dirty="0">
                <a:ea typeface="Calibri" pitchFamily="34" charset="0"/>
                <a:cs typeface="Times New Roman" pitchFamily="18" charset="0"/>
              </a:rPr>
              <a:t>Then employees should select  the </a:t>
            </a:r>
            <a:r>
              <a:rPr lang="en-US" altLang="en-US" sz="1800" b="1" dirty="0">
                <a:ea typeface="Calibri" pitchFamily="34" charset="0"/>
                <a:cs typeface="Times New Roman" pitchFamily="18" charset="0"/>
              </a:rPr>
              <a:t>Forgot Your User ID? </a:t>
            </a:r>
            <a:r>
              <a:rPr lang="en-US" altLang="en-US" sz="1800" dirty="0">
                <a:ea typeface="Calibri" pitchFamily="34" charset="0"/>
                <a:cs typeface="Times New Roman" pitchFamily="18" charset="0"/>
              </a:rPr>
              <a:t>or </a:t>
            </a:r>
            <a:r>
              <a:rPr lang="en-US" altLang="en-US" sz="1800" b="1" dirty="0">
                <a:ea typeface="Calibri" pitchFamily="34" charset="0"/>
                <a:cs typeface="Times New Roman" pitchFamily="18" charset="0"/>
              </a:rPr>
              <a:t>Forgot Your Password? </a:t>
            </a:r>
            <a:r>
              <a:rPr lang="en-US" altLang="en-US" sz="1800" dirty="0">
                <a:ea typeface="Calibri" pitchFamily="34" charset="0"/>
                <a:cs typeface="Times New Roman" pitchFamily="18" charset="0"/>
              </a:rPr>
              <a:t>Link from the Login Page and follow the prompts, as applicable.*</a:t>
            </a:r>
          </a:p>
          <a:p>
            <a:pPr lvl="1">
              <a:spcBef>
                <a:spcPct val="0"/>
              </a:spcBef>
              <a:buFont typeface="Arial Narrow" panose="020B0606020202030204" pitchFamily="34" charset="0"/>
              <a:buChar char="–"/>
            </a:pPr>
            <a:endParaRPr lang="en-US" altLang="en-US" sz="2000" dirty="0">
              <a:ea typeface="Calibri" pitchFamily="34" charset="0"/>
              <a:cs typeface="Times New Roman" pitchFamily="18" charset="0"/>
            </a:endParaRPr>
          </a:p>
        </p:txBody>
      </p:sp>
      <p:sp>
        <p:nvSpPr>
          <p:cNvPr id="5" name="TextBox 4">
            <a:extLst>
              <a:ext uri="{FF2B5EF4-FFF2-40B4-BE49-F238E27FC236}">
                <a16:creationId xmlns:a16="http://schemas.microsoft.com/office/drawing/2014/main" id="{C79918BD-FC17-4DC1-95F3-D8FD06A0B80A}"/>
              </a:ext>
            </a:extLst>
          </p:cNvPr>
          <p:cNvSpPr txBox="1"/>
          <p:nvPr/>
        </p:nvSpPr>
        <p:spPr>
          <a:xfrm>
            <a:off x="228600" y="4857750"/>
            <a:ext cx="7772400" cy="246221"/>
          </a:xfrm>
          <a:prstGeom prst="rect">
            <a:avLst/>
          </a:prstGeom>
          <a:noFill/>
        </p:spPr>
        <p:txBody>
          <a:bodyPr wrap="square" rtlCol="0">
            <a:spAutoFit/>
          </a:bodyPr>
          <a:lstStyle/>
          <a:p>
            <a:pPr marL="169863" indent="-115888"/>
            <a:r>
              <a:rPr lang="en-US" sz="1000" b="1" dirty="0">
                <a:solidFill>
                  <a:srgbClr val="FF0000"/>
                </a:solidFill>
                <a:effectLst/>
                <a:latin typeface="Segoe UI" panose="020B0502040204020203" pitchFamily="34" charset="0"/>
              </a:rPr>
              <a:t>* Forgot Your User ID? will display if the User has not yet entered their User ID on the SHBP Enrollment Portal login page.</a:t>
            </a:r>
            <a:endParaRPr lang="en-US" sz="1000" b="1" dirty="0">
              <a:solidFill>
                <a:srgbClr val="FF0000"/>
              </a:solidFill>
              <a:effectLst/>
              <a:latin typeface="Arial" panose="020B0604020202020204" pitchFamily="34" charset="0"/>
            </a:endParaRPr>
          </a:p>
        </p:txBody>
      </p:sp>
      <p:pic>
        <p:nvPicPr>
          <p:cNvPr id="4" name="GADCH_Audio_Slide15">
            <a:hlinkClick r:id="" action="ppaction://media"/>
            <a:extLst>
              <a:ext uri="{FF2B5EF4-FFF2-40B4-BE49-F238E27FC236}">
                <a16:creationId xmlns:a16="http://schemas.microsoft.com/office/drawing/2014/main" id="{8388147F-7922-75DC-B927-219695713E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31855" y="2000588"/>
            <a:ext cx="812800" cy="812800"/>
          </a:xfrm>
          <a:prstGeom prst="rect">
            <a:avLst/>
          </a:prstGeom>
        </p:spPr>
      </p:pic>
    </p:spTree>
    <p:extLst>
      <p:ext uri="{BB962C8B-B14F-4D97-AF65-F5344CB8AC3E}">
        <p14:creationId xmlns:p14="http://schemas.microsoft.com/office/powerpoint/2010/main" val="966224305"/>
      </p:ext>
    </p:extLst>
  </p:cSld>
  <p:clrMapOvr>
    <a:masterClrMapping/>
  </p:clrMapOvr>
  <mc:AlternateContent xmlns:mc="http://schemas.openxmlformats.org/markup-compatibility/2006">
    <mc:Choice xmlns:p14="http://schemas.microsoft.com/office/powerpoint/2010/main" Requires="p14">
      <p:transition spd="slow" p14:dur="2000" advTm="61103"/>
    </mc:Choice>
    <mc:Fallback>
      <p:transition spd="slow" advTm="6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 objId="4"/>
        <p14:stopEvt time="61103"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014A-ECB2-4DE0-ADCE-FBDE019FA422}"/>
              </a:ext>
            </a:extLst>
          </p:cNvPr>
          <p:cNvSpPr>
            <a:spLocks noGrp="1"/>
          </p:cNvSpPr>
          <p:nvPr>
            <p:ph type="title"/>
          </p:nvPr>
        </p:nvSpPr>
        <p:spPr>
          <a:xfrm>
            <a:off x="76200" y="114300"/>
            <a:ext cx="8991600" cy="742950"/>
          </a:xfrm>
        </p:spPr>
        <p:txBody>
          <a:bodyPr/>
          <a:lstStyle/>
          <a:p>
            <a:pPr algn="ctr"/>
            <a:r>
              <a:rPr lang="en-US" sz="3200" dirty="0"/>
              <a:t> SHBP Enrollment Portal – </a:t>
            </a:r>
            <a:r>
              <a:rPr lang="en-US" sz="3200" dirty="0">
                <a:hlinkClick r:id="rId5"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(continued) </a:t>
            </a:r>
          </a:p>
        </p:txBody>
      </p:sp>
      <p:sp>
        <p:nvSpPr>
          <p:cNvPr id="3" name="Content Placeholder 2">
            <a:extLst>
              <a:ext uri="{FF2B5EF4-FFF2-40B4-BE49-F238E27FC236}">
                <a16:creationId xmlns:a16="http://schemas.microsoft.com/office/drawing/2014/main" id="{9FE602CD-B335-402B-9699-D05C3A74901F}"/>
              </a:ext>
            </a:extLst>
          </p:cNvPr>
          <p:cNvSpPr>
            <a:spLocks noGrp="1"/>
          </p:cNvSpPr>
          <p:nvPr>
            <p:ph idx="1"/>
          </p:nvPr>
        </p:nvSpPr>
        <p:spPr>
          <a:xfrm>
            <a:off x="181708" y="1200150"/>
            <a:ext cx="5791200" cy="3657599"/>
          </a:xfrm>
        </p:spPr>
        <p:txBody>
          <a:bodyPr/>
          <a:lstStyle/>
          <a:p>
            <a:pPr marL="214313" indent="-214313" algn="just">
              <a:spcBef>
                <a:spcPct val="0"/>
              </a:spcBef>
              <a:buFont typeface="Arial" panose="020B0604020202020204" pitchFamily="34" charset="0"/>
              <a:buChar char="•"/>
            </a:pPr>
            <a:r>
              <a:rPr lang="en-US" altLang="en-US" sz="1800" b="1" dirty="0">
                <a:ea typeface="Calibri" pitchFamily="34" charset="0"/>
                <a:cs typeface="Times New Roman" pitchFamily="18" charset="0"/>
              </a:rPr>
              <a:t>For Employees Who Have Never Used the SHBP Enrollment Portal (i.e., Registering for the First Time): </a:t>
            </a:r>
            <a:endParaRPr lang="en-US" altLang="en-US" sz="900" b="1" dirty="0">
              <a:ea typeface="Calibri" pitchFamily="34" charset="0"/>
              <a:cs typeface="Times New Roman" pitchFamily="18" charset="0"/>
            </a:endParaRPr>
          </a:p>
          <a:p>
            <a:pPr lvl="1" algn="just">
              <a:spcBef>
                <a:spcPct val="0"/>
              </a:spcBef>
              <a:buFont typeface="Arial Narrow" panose="020B0606020202030204" pitchFamily="34" charset="0"/>
              <a:buChar char="–"/>
            </a:pPr>
            <a:r>
              <a:rPr lang="en-US" altLang="en-US" sz="1800" dirty="0">
                <a:ea typeface="Calibri" pitchFamily="34" charset="0"/>
                <a:cs typeface="Times New Roman" pitchFamily="18" charset="0"/>
              </a:rPr>
              <a:t>Employees should review the </a:t>
            </a:r>
            <a:r>
              <a:rPr lang="en-US" altLang="en-US" sz="1800" b="1" dirty="0">
                <a:ea typeface="Calibri" pitchFamily="34" charset="0"/>
                <a:cs typeface="Times New Roman" pitchFamily="18" charset="0"/>
              </a:rPr>
              <a:t>step-by-step instructions in the Skip the Phones! presentation at </a:t>
            </a:r>
            <a:r>
              <a:rPr lang="en-US" altLang="en-US" sz="1800" b="1" dirty="0">
                <a:ea typeface="Calibri" pitchFamily="34" charset="0"/>
                <a:cs typeface="Times New Roman" pitchFamily="18" charset="0"/>
                <a:hlinkClick r:id="rId6"/>
              </a:rPr>
              <a:t>https://shbp.georgia.gov/skip-phones</a:t>
            </a:r>
            <a:r>
              <a:rPr lang="en-US" altLang="en-US" sz="1800" b="1" dirty="0">
                <a:ea typeface="Calibri" pitchFamily="34" charset="0"/>
                <a:cs typeface="Times New Roman" pitchFamily="18" charset="0"/>
              </a:rPr>
              <a:t>.*</a:t>
            </a:r>
            <a:endParaRPr lang="en-US" altLang="en-US" sz="1800" dirty="0">
              <a:ea typeface="Calibri" pitchFamily="34" charset="0"/>
              <a:cs typeface="Times New Roman" pitchFamily="18" charset="0"/>
            </a:endParaRPr>
          </a:p>
          <a:p>
            <a:pPr lvl="1" algn="just">
              <a:spcBef>
                <a:spcPct val="0"/>
              </a:spcBef>
              <a:buFont typeface="Arial Narrow" panose="020B0606020202030204" pitchFamily="34" charset="0"/>
              <a:buChar char="–"/>
            </a:pPr>
            <a:endParaRPr lang="en-US" altLang="en-US" sz="900" dirty="0">
              <a:ea typeface="Calibri" pitchFamily="34" charset="0"/>
              <a:cs typeface="Times New Roman" pitchFamily="18" charset="0"/>
            </a:endParaRPr>
          </a:p>
          <a:p>
            <a:pPr lvl="1">
              <a:spcBef>
                <a:spcPct val="0"/>
              </a:spcBef>
              <a:buFont typeface="Arial Narrow" panose="020B0606020202030204" pitchFamily="34" charset="0"/>
              <a:buChar char="–"/>
            </a:pPr>
            <a:r>
              <a:rPr lang="en-US" altLang="en-US" sz="1800" dirty="0">
                <a:ea typeface="Calibri" pitchFamily="34" charset="0"/>
                <a:cs typeface="Times New Roman" pitchFamily="18" charset="0"/>
              </a:rPr>
              <a:t>Employees may also view enrollment instructions on the SHBP website: </a:t>
            </a:r>
            <a:r>
              <a:rPr lang="en-US" sz="1800" dirty="0">
                <a:hlinkClick r:id="rId7"/>
              </a:rPr>
              <a:t>https://shbp.georgia.gov/enrollment-portal</a:t>
            </a:r>
            <a:r>
              <a:rPr lang="en-US" sz="1800" dirty="0"/>
              <a:t>.</a:t>
            </a:r>
          </a:p>
          <a:p>
            <a:pPr lvl="1">
              <a:spcBef>
                <a:spcPct val="0"/>
              </a:spcBef>
              <a:buFont typeface="Arial Narrow" panose="020B0606020202030204" pitchFamily="34" charset="0"/>
              <a:buChar char="–"/>
            </a:pPr>
            <a:endParaRPr lang="en-US" sz="900" dirty="0"/>
          </a:p>
          <a:p>
            <a:pPr lvl="1">
              <a:spcBef>
                <a:spcPct val="0"/>
              </a:spcBef>
              <a:buFont typeface="Arial Narrow" panose="020B0606020202030204" pitchFamily="34" charset="0"/>
              <a:buChar char="–"/>
            </a:pPr>
            <a:r>
              <a:rPr lang="en-US" altLang="en-US" sz="1800" dirty="0">
                <a:ea typeface="Calibri" pitchFamily="34" charset="0"/>
                <a:cs typeface="Times New Roman" pitchFamily="18" charset="0"/>
              </a:rPr>
              <a:t>SHBP’s registration code is: </a:t>
            </a:r>
            <a:r>
              <a:rPr lang="en-US" altLang="en-US" sz="1800" b="1" dirty="0">
                <a:ea typeface="Calibri" pitchFamily="34" charset="0"/>
                <a:cs typeface="Times New Roman" pitchFamily="18" charset="0"/>
              </a:rPr>
              <a:t>SHBP-GA </a:t>
            </a:r>
          </a:p>
          <a:p>
            <a:pPr lvl="1">
              <a:spcBef>
                <a:spcPct val="0"/>
              </a:spcBef>
              <a:buFont typeface="Arial Narrow" panose="020B0606020202030204" pitchFamily="34" charset="0"/>
              <a:buChar char="–"/>
            </a:pPr>
            <a:endParaRPr lang="en-US" sz="1800" dirty="0"/>
          </a:p>
        </p:txBody>
      </p:sp>
      <p:sp>
        <p:nvSpPr>
          <p:cNvPr id="4" name="TextBox 3">
            <a:extLst>
              <a:ext uri="{FF2B5EF4-FFF2-40B4-BE49-F238E27FC236}">
                <a16:creationId xmlns:a16="http://schemas.microsoft.com/office/drawing/2014/main" id="{B908E60F-58A4-4F65-A092-299B4E3F4D6C}"/>
              </a:ext>
            </a:extLst>
          </p:cNvPr>
          <p:cNvSpPr txBox="1"/>
          <p:nvPr/>
        </p:nvSpPr>
        <p:spPr>
          <a:xfrm>
            <a:off x="1295400" y="4781550"/>
            <a:ext cx="184731" cy="369332"/>
          </a:xfrm>
          <a:prstGeom prst="rect">
            <a:avLst/>
          </a:prstGeom>
          <a:noFill/>
        </p:spPr>
        <p:txBody>
          <a:bodyPr wrap="none" rtlCol="0">
            <a:spAutoFit/>
          </a:bodyPr>
          <a:lstStyle/>
          <a:p>
            <a:endParaRPr lang="en-US"/>
          </a:p>
        </p:txBody>
      </p:sp>
      <p:sp>
        <p:nvSpPr>
          <p:cNvPr id="7" name="TextBox 6">
            <a:extLst>
              <a:ext uri="{FF2B5EF4-FFF2-40B4-BE49-F238E27FC236}">
                <a16:creationId xmlns:a16="http://schemas.microsoft.com/office/drawing/2014/main" id="{A9342587-80C1-4A51-8191-8B88F89D86BC}"/>
              </a:ext>
            </a:extLst>
          </p:cNvPr>
          <p:cNvSpPr txBox="1"/>
          <p:nvPr/>
        </p:nvSpPr>
        <p:spPr>
          <a:xfrm>
            <a:off x="181708" y="4604206"/>
            <a:ext cx="6371492" cy="400110"/>
          </a:xfrm>
          <a:prstGeom prst="rect">
            <a:avLst/>
          </a:prstGeom>
          <a:noFill/>
        </p:spPr>
        <p:txBody>
          <a:bodyPr wrap="square">
            <a:spAutoFit/>
          </a:bodyPr>
          <a:lstStyle/>
          <a:p>
            <a:r>
              <a:rPr lang="en-US" altLang="en-US" sz="1000" dirty="0">
                <a:ea typeface="Calibri" pitchFamily="34" charset="0"/>
                <a:cs typeface="Times New Roman" pitchFamily="18" charset="0"/>
              </a:rPr>
              <a:t>*Detailed registration information is also included in the Active Member Decision Guide, “</a:t>
            </a:r>
            <a:r>
              <a:rPr lang="en-US" sz="1000" dirty="0"/>
              <a:t>Making Your Health Benefit Election for </a:t>
            </a:r>
            <a:r>
              <a:rPr lang="en-US" sz="1000" dirty="0">
                <a:solidFill>
                  <a:srgbClr val="C00000"/>
                </a:solidFill>
              </a:rPr>
              <a:t>2023</a:t>
            </a:r>
            <a:r>
              <a:rPr lang="en-US" sz="1000" dirty="0"/>
              <a:t>” section </a:t>
            </a:r>
            <a:r>
              <a:rPr lang="en-US" altLang="en-US" sz="1000" dirty="0">
                <a:ea typeface="Calibri" pitchFamily="34" charset="0"/>
                <a:cs typeface="Times New Roman" pitchFamily="18" charset="0"/>
              </a:rPr>
              <a:t>at: </a:t>
            </a:r>
            <a:r>
              <a:rPr lang="en-US" sz="1000" dirty="0">
                <a:hlinkClick r:id="rId8"/>
              </a:rPr>
              <a:t>https://shbp.georgia.gov/enrollment/open-enrollment</a:t>
            </a:r>
            <a:endParaRPr lang="en-US" sz="1000" dirty="0"/>
          </a:p>
        </p:txBody>
      </p:sp>
      <p:pic>
        <p:nvPicPr>
          <p:cNvPr id="6" name="Picture 5">
            <a:extLst>
              <a:ext uri="{FF2B5EF4-FFF2-40B4-BE49-F238E27FC236}">
                <a16:creationId xmlns:a16="http://schemas.microsoft.com/office/drawing/2014/main" id="{FEB277A4-3EA0-4A3C-802C-C4AAA31CEDF7}"/>
              </a:ext>
            </a:extLst>
          </p:cNvPr>
          <p:cNvPicPr>
            <a:picLocks noChangeAspect="1"/>
          </p:cNvPicPr>
          <p:nvPr/>
        </p:nvPicPr>
        <p:blipFill>
          <a:blip r:embed="rId9"/>
          <a:stretch>
            <a:fillRect/>
          </a:stretch>
        </p:blipFill>
        <p:spPr>
          <a:xfrm>
            <a:off x="6268586" y="1327873"/>
            <a:ext cx="2506298" cy="3178720"/>
          </a:xfrm>
          <a:prstGeom prst="rect">
            <a:avLst/>
          </a:prstGeom>
        </p:spPr>
      </p:pic>
      <p:pic>
        <p:nvPicPr>
          <p:cNvPr id="5" name="GADCH_Audio_Slide16">
            <a:hlinkClick r:id="" action="ppaction://media"/>
            <a:extLst>
              <a:ext uri="{FF2B5EF4-FFF2-40B4-BE49-F238E27FC236}">
                <a16:creationId xmlns:a16="http://schemas.microsoft.com/office/drawing/2014/main" id="{7CC67FFC-FC00-DEEC-1A8B-CF61FE9058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39379" y="2031426"/>
            <a:ext cx="812800" cy="812800"/>
          </a:xfrm>
          <a:prstGeom prst="rect">
            <a:avLst/>
          </a:prstGeom>
        </p:spPr>
      </p:pic>
    </p:spTree>
    <p:extLst>
      <p:ext uri="{BB962C8B-B14F-4D97-AF65-F5344CB8AC3E}">
        <p14:creationId xmlns:p14="http://schemas.microsoft.com/office/powerpoint/2010/main" val="431075639"/>
      </p:ext>
    </p:extLst>
  </p:cSld>
  <p:clrMapOvr>
    <a:masterClrMapping/>
  </p:clrMapOvr>
  <mc:AlternateContent xmlns:mc="http://schemas.openxmlformats.org/markup-compatibility/2006">
    <mc:Choice xmlns:p14="http://schemas.microsoft.com/office/powerpoint/2010/main" Requires="p14">
      <p:transition spd="slow" p14:dur="2000" advTm="27787"/>
    </mc:Choice>
    <mc:Fallback>
      <p:transition spd="slow" advTm="2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0" objId="5"/>
        <p14:stopEvt time="27787"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0" y="57150"/>
            <a:ext cx="9144000" cy="857250"/>
          </a:xfrm>
        </p:spPr>
        <p:txBody>
          <a:bodyPr/>
          <a:lstStyle/>
          <a:p>
            <a:pPr algn="ctr"/>
            <a:r>
              <a:rPr lang="en-US" sz="3200" dirty="0"/>
              <a:t>SHBP Enrollment Portal – </a:t>
            </a:r>
            <a:r>
              <a:rPr lang="en-US" sz="3200" dirty="0">
                <a:hlinkClick r:id="rId5"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(continued)</a:t>
            </a:r>
            <a:endParaRPr lang="en-US" altLang="en-US" sz="3200" dirty="0"/>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304800" y="1028700"/>
            <a:ext cx="8534400" cy="3829050"/>
          </a:xfrm>
        </p:spPr>
        <p:txBody>
          <a:bodyPr/>
          <a:lstStyle/>
          <a:p>
            <a:pPr marL="0" indent="0">
              <a:buNone/>
              <a:defRPr/>
            </a:pPr>
            <a:r>
              <a:rPr lang="en-US" sz="1800" dirty="0"/>
              <a:t>The </a:t>
            </a:r>
            <a:r>
              <a:rPr lang="en-US" sz="1800" b="1" dirty="0"/>
              <a:t>Co-Browse with a Representative </a:t>
            </a:r>
            <a:r>
              <a:rPr lang="en-US" sz="1800" dirty="0"/>
              <a:t>feature will allow your employees to interact directly with an SHBP Member Services Representative when they log into the Portal. </a:t>
            </a:r>
          </a:p>
          <a:p>
            <a:pPr marL="0" indent="0">
              <a:buNone/>
              <a:defRPr/>
            </a:pPr>
            <a:endParaRPr lang="en-US" sz="1800" dirty="0"/>
          </a:p>
          <a:p>
            <a:pPr lvl="2">
              <a:defRPr/>
            </a:pPr>
            <a:endParaRPr lang="en-US" sz="1800" dirty="0"/>
          </a:p>
        </p:txBody>
      </p:sp>
      <p:pic>
        <p:nvPicPr>
          <p:cNvPr id="6" name="Picture 5" descr="A picture containing text, person&#10;&#10;Description automatically generated">
            <a:hlinkClick r:id="rId6"/>
            <a:extLst>
              <a:ext uri="{FF2B5EF4-FFF2-40B4-BE49-F238E27FC236}">
                <a16:creationId xmlns:a16="http://schemas.microsoft.com/office/drawing/2014/main" id="{D1E4A58B-29CE-488A-874E-9F5A45686229}"/>
              </a:ext>
            </a:extLst>
          </p:cNvPr>
          <p:cNvPicPr>
            <a:picLocks noChangeAspect="1"/>
          </p:cNvPicPr>
          <p:nvPr/>
        </p:nvPicPr>
        <p:blipFill>
          <a:blip r:embed="rId7"/>
          <a:stretch>
            <a:fillRect/>
          </a:stretch>
        </p:blipFill>
        <p:spPr>
          <a:xfrm>
            <a:off x="4191001" y="1962150"/>
            <a:ext cx="4030464" cy="3108960"/>
          </a:xfrm>
          <a:prstGeom prst="rect">
            <a:avLst/>
          </a:prstGeom>
        </p:spPr>
      </p:pic>
      <p:sp>
        <p:nvSpPr>
          <p:cNvPr id="8" name="Content Placeholder 2">
            <a:extLst>
              <a:ext uri="{FF2B5EF4-FFF2-40B4-BE49-F238E27FC236}">
                <a16:creationId xmlns:a16="http://schemas.microsoft.com/office/drawing/2014/main" id="{48729079-E83C-4C5F-9B45-034947ADBA8B}"/>
              </a:ext>
            </a:extLst>
          </p:cNvPr>
          <p:cNvSpPr txBox="1">
            <a:spLocks/>
          </p:cNvSpPr>
          <p:nvPr/>
        </p:nvSpPr>
        <p:spPr bwMode="auto">
          <a:xfrm>
            <a:off x="304800" y="1885950"/>
            <a:ext cx="3429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defRPr/>
            </a:pPr>
            <a:r>
              <a:rPr lang="en-US" sz="1800" kern="0" dirty="0"/>
              <a:t>This is how </a:t>
            </a:r>
            <a:r>
              <a:rPr lang="en-US" sz="1800" b="1" kern="0" dirty="0"/>
              <a:t>Co-Browse with a Representative</a:t>
            </a:r>
            <a:r>
              <a:rPr lang="en-US" sz="1800" kern="0" dirty="0"/>
              <a:t> works:</a:t>
            </a:r>
          </a:p>
          <a:p>
            <a:pPr>
              <a:defRPr/>
            </a:pPr>
            <a:r>
              <a:rPr lang="en-US" sz="1800" kern="0" dirty="0"/>
              <a:t>Employees will have the option to share their screen with SHBP Member Services Representative to help them navigate the SHBP Enrollment Portal through a view-only tool and answer their benefits questions.</a:t>
            </a:r>
          </a:p>
          <a:p>
            <a:pPr lvl="2">
              <a:defRPr/>
            </a:pPr>
            <a:endParaRPr lang="en-US" sz="1800" kern="0" dirty="0"/>
          </a:p>
        </p:txBody>
      </p:sp>
      <p:pic>
        <p:nvPicPr>
          <p:cNvPr id="2" name="GADCH_Audio_Slide17">
            <a:hlinkClick r:id="" action="ppaction://media"/>
            <a:extLst>
              <a:ext uri="{FF2B5EF4-FFF2-40B4-BE49-F238E27FC236}">
                <a16:creationId xmlns:a16="http://schemas.microsoft.com/office/drawing/2014/main" id="{C64B7980-CA11-824B-94FF-084212DBFF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47548" y="2214596"/>
            <a:ext cx="812800" cy="812800"/>
          </a:xfrm>
          <a:prstGeom prst="rect">
            <a:avLst/>
          </a:prstGeom>
        </p:spPr>
      </p:pic>
    </p:spTree>
    <p:extLst>
      <p:ext uri="{BB962C8B-B14F-4D97-AF65-F5344CB8AC3E}">
        <p14:creationId xmlns:p14="http://schemas.microsoft.com/office/powerpoint/2010/main" val="3388650018"/>
      </p:ext>
    </p:extLst>
  </p:cSld>
  <p:clrMapOvr>
    <a:masterClrMapping/>
  </p:clrMapOvr>
  <mc:AlternateContent xmlns:mc="http://schemas.openxmlformats.org/markup-compatibility/2006">
    <mc:Choice xmlns:p14="http://schemas.microsoft.com/office/powerpoint/2010/main" Requires="p14">
      <p:transition spd="slow" p14:dur="2000" advTm="11307"/>
    </mc:Choice>
    <mc:Fallback>
      <p:transition spd="slow" advTm="1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 objId="2"/>
        <p14:stopEvt time="11307"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0" y="57150"/>
            <a:ext cx="9144000" cy="857250"/>
          </a:xfrm>
        </p:spPr>
        <p:txBody>
          <a:bodyPr/>
          <a:lstStyle/>
          <a:p>
            <a:pPr algn="ctr"/>
            <a:r>
              <a:rPr lang="en-US" sz="3200" dirty="0"/>
              <a:t>SHBP Enrollment Portal – </a:t>
            </a:r>
            <a:r>
              <a:rPr lang="en-US" sz="3200" dirty="0">
                <a:hlinkClick r:id="rId5" action="ppaction://hlinkfile">
                  <a:extLst>
                    <a:ext uri="{A12FA001-AC4F-418D-AE19-62706E023703}">
                      <ahyp:hlinkClr xmlns:ahyp="http://schemas.microsoft.com/office/drawing/2018/hyperlinkcolor" val="tx"/>
                    </a:ext>
                  </a:extLst>
                </a:hlinkClick>
              </a:rPr>
              <a:t>mySHBPga.adp.com</a:t>
            </a:r>
            <a:r>
              <a:rPr lang="en-US" sz="3200" b="1" dirty="0"/>
              <a:t> </a:t>
            </a:r>
            <a:r>
              <a:rPr lang="en-US" sz="3200" dirty="0"/>
              <a:t>(continued)</a:t>
            </a:r>
            <a:endParaRPr lang="en-US" altLang="en-US" sz="3200" dirty="0"/>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4343400" y="1028700"/>
            <a:ext cx="4648200" cy="3829050"/>
          </a:xfrm>
        </p:spPr>
        <p:txBody>
          <a:bodyPr/>
          <a:lstStyle/>
          <a:p>
            <a:pPr>
              <a:buFont typeface="Arial" panose="020B0604020202020204" pitchFamily="34" charset="0"/>
              <a:buChar char="•"/>
              <a:defRPr/>
            </a:pPr>
            <a:r>
              <a:rPr lang="en-US" sz="1800" dirty="0"/>
              <a:t>Co-browse is built into the SHBP Enrollment Portal and allows your employees to give an SHBP Member Services Representative access to view their Enrollment Portal session with them.</a:t>
            </a:r>
          </a:p>
          <a:p>
            <a:pPr>
              <a:buFont typeface="Arial" panose="020B0604020202020204" pitchFamily="34" charset="0"/>
              <a:buChar char="•"/>
              <a:defRPr/>
            </a:pPr>
            <a:r>
              <a:rPr lang="en-US" sz="1800" dirty="0"/>
              <a:t>The SHBP Member Services Representative will have access to highlight, point and scroll within the SHBP Enrollment Portal to assist your employees. </a:t>
            </a:r>
          </a:p>
          <a:p>
            <a:pPr>
              <a:buFont typeface="Arial" panose="020B0604020202020204" pitchFamily="34" charset="0"/>
              <a:buChar char="•"/>
              <a:defRPr/>
            </a:pPr>
            <a:r>
              <a:rPr lang="en-US" sz="1800" dirty="0"/>
              <a:t>The SHBP Member Services Representative will not be able to see any other information on your employees’ laptop or desktop. ADP’s built-in security mechanism will grey out all portions of the screen other than the SHBP Enrollment Portal.  </a:t>
            </a:r>
          </a:p>
          <a:p>
            <a:pPr marL="0" indent="0">
              <a:buNone/>
              <a:defRPr/>
            </a:pPr>
            <a:endParaRPr lang="en-US" sz="1800" b="1" dirty="0"/>
          </a:p>
          <a:p>
            <a:pPr marL="0" indent="0">
              <a:buNone/>
              <a:defRPr/>
            </a:pPr>
            <a:r>
              <a:rPr lang="en-US" sz="1800" dirty="0"/>
              <a:t>	</a:t>
            </a:r>
          </a:p>
          <a:p>
            <a:pPr marL="0" indent="0">
              <a:buNone/>
              <a:defRPr/>
            </a:pPr>
            <a:endParaRPr lang="en-US" sz="1800" b="1" dirty="0"/>
          </a:p>
          <a:p>
            <a:pPr lvl="2">
              <a:defRPr/>
            </a:pPr>
            <a:endParaRPr lang="en-US" sz="1800" dirty="0"/>
          </a:p>
        </p:txBody>
      </p:sp>
      <p:pic>
        <p:nvPicPr>
          <p:cNvPr id="4" name="Picture 3" descr="A picture containing text, person&#10;&#10;Description automatically generated">
            <a:hlinkClick r:id="rId6"/>
            <a:extLst>
              <a:ext uri="{FF2B5EF4-FFF2-40B4-BE49-F238E27FC236}">
                <a16:creationId xmlns:a16="http://schemas.microsoft.com/office/drawing/2014/main" id="{A868C2CE-0B8C-4FAE-B6F5-FFA9DEB84AB2}"/>
              </a:ext>
            </a:extLst>
          </p:cNvPr>
          <p:cNvPicPr>
            <a:picLocks noChangeAspect="1"/>
          </p:cNvPicPr>
          <p:nvPr/>
        </p:nvPicPr>
        <p:blipFill>
          <a:blip r:embed="rId7"/>
          <a:stretch>
            <a:fillRect/>
          </a:stretch>
        </p:blipFill>
        <p:spPr>
          <a:xfrm>
            <a:off x="228600" y="1123950"/>
            <a:ext cx="4030464" cy="3108960"/>
          </a:xfrm>
          <a:prstGeom prst="rect">
            <a:avLst/>
          </a:prstGeom>
        </p:spPr>
      </p:pic>
      <p:pic>
        <p:nvPicPr>
          <p:cNvPr id="2" name="GADCH_Audio_Slide18">
            <a:hlinkClick r:id="" action="ppaction://media"/>
            <a:extLst>
              <a:ext uri="{FF2B5EF4-FFF2-40B4-BE49-F238E27FC236}">
                <a16:creationId xmlns:a16="http://schemas.microsoft.com/office/drawing/2014/main" id="{6246526F-4ED5-F74E-5F9A-ECC32E789E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70766" y="2396179"/>
            <a:ext cx="812800" cy="812800"/>
          </a:xfrm>
          <a:prstGeom prst="rect">
            <a:avLst/>
          </a:prstGeom>
        </p:spPr>
      </p:pic>
    </p:spTree>
    <p:extLst>
      <p:ext uri="{BB962C8B-B14F-4D97-AF65-F5344CB8AC3E}">
        <p14:creationId xmlns:p14="http://schemas.microsoft.com/office/powerpoint/2010/main" val="2500857577"/>
      </p:ext>
    </p:extLst>
  </p:cSld>
  <p:clrMapOvr>
    <a:masterClrMapping/>
  </p:clrMapOvr>
  <mc:AlternateContent xmlns:mc="http://schemas.openxmlformats.org/markup-compatibility/2006">
    <mc:Choice xmlns:p14="http://schemas.microsoft.com/office/powerpoint/2010/main" Requires="p14">
      <p:transition spd="slow" p14:dur="2000" advTm="40378"/>
    </mc:Choice>
    <mc:Fallback>
      <p:transition spd="slow" advTm="4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 objId="2"/>
        <p14:stopEvt time="4037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PPTdesignD"/>
          <p:cNvPicPr>
            <a:picLocks noChangeAspect="1" noChangeArrowheads="1"/>
          </p:cNvPicPr>
          <p:nvPr/>
        </p:nvPicPr>
        <p:blipFill>
          <a:blip r:embed="rId5" cstate="print"/>
          <a:srcRect/>
          <a:stretch>
            <a:fillRect/>
          </a:stretch>
        </p:blipFill>
        <p:spPr bwMode="auto">
          <a:xfrm>
            <a:off x="0" y="0"/>
            <a:ext cx="9213850" cy="5181600"/>
          </a:xfrm>
          <a:prstGeom prst="rect">
            <a:avLst/>
          </a:prstGeom>
          <a:noFill/>
          <a:ln w="9525">
            <a:noFill/>
            <a:miter lim="800000"/>
            <a:headEnd/>
            <a:tailEnd/>
          </a:ln>
        </p:spPr>
      </p:pic>
      <p:sp>
        <p:nvSpPr>
          <p:cNvPr id="18434" name="Rectangle 8"/>
          <p:cNvSpPr>
            <a:spLocks noGrp="1" noChangeArrowheads="1"/>
          </p:cNvSpPr>
          <p:nvPr>
            <p:ph type="body" idx="1"/>
          </p:nvPr>
        </p:nvSpPr>
        <p:spPr>
          <a:xfrm>
            <a:off x="284164" y="948928"/>
            <a:ext cx="8631236" cy="2994422"/>
          </a:xfrm>
        </p:spPr>
        <p:txBody>
          <a:bodyPr/>
          <a:lstStyle/>
          <a:p>
            <a:pPr lvl="0" algn="ctr" eaLnBrk="1" hangingPunct="1">
              <a:buNone/>
            </a:pPr>
            <a:r>
              <a:rPr lang="en-US" altLang="en-US" sz="3300" b="1">
                <a:solidFill>
                  <a:prstClr val="white"/>
                </a:solidFill>
              </a:rPr>
              <a:t>Mission: </a:t>
            </a:r>
          </a:p>
          <a:p>
            <a:pPr lvl="0" algn="ctr" eaLnBrk="1" hangingPunct="1">
              <a:buNone/>
            </a:pPr>
            <a:r>
              <a:rPr lang="en-US" altLang="en-US">
                <a:solidFill>
                  <a:prstClr val="white"/>
                </a:solidFill>
              </a:rPr>
              <a:t>The mission of the Department of Community Health is to provide access to affordable, quality health care to Georgians through effective planning, purchasing, and oversight.</a:t>
            </a:r>
          </a:p>
          <a:p>
            <a:pPr algn="ctr" eaLnBrk="1" hangingPunct="1">
              <a:buFontTx/>
              <a:buNone/>
            </a:pPr>
            <a:endParaRPr lang="en-US" sz="2400" b="1" i="1">
              <a:solidFill>
                <a:schemeClr val="bg1"/>
              </a:solidFill>
            </a:endParaRPr>
          </a:p>
        </p:txBody>
      </p:sp>
      <p:pic>
        <p:nvPicPr>
          <p:cNvPr id="2" name="GADCH_Audio_Slide1.mp3">
            <a:hlinkClick r:id="" action="ppaction://media"/>
            <a:extLst>
              <a:ext uri="{FF2B5EF4-FFF2-40B4-BE49-F238E27FC236}">
                <a16:creationId xmlns:a16="http://schemas.microsoft.com/office/drawing/2014/main" id="{29342551-445C-9FB7-5B40-50CE18C52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0690" y="2768465"/>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297"/>
    </mc:Choice>
    <mc:Fallback>
      <p:transition spd="slow" advTm="4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44161"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0" y="57150"/>
            <a:ext cx="9144000" cy="857250"/>
          </a:xfrm>
        </p:spPr>
        <p:txBody>
          <a:bodyPr/>
          <a:lstStyle/>
          <a:p>
            <a:pPr algn="ctr"/>
            <a:r>
              <a:rPr lang="en-US" sz="3200" dirty="0"/>
              <a:t>SHBP Enrollment Portal – ADP Mobile App</a:t>
            </a:r>
            <a:endParaRPr lang="en-US" altLang="en-US" sz="3200" dirty="0"/>
          </a:p>
        </p:txBody>
      </p:sp>
      <p:sp>
        <p:nvSpPr>
          <p:cNvPr id="3" name="Content Placeholder 2">
            <a:extLst>
              <a:ext uri="{FF2B5EF4-FFF2-40B4-BE49-F238E27FC236}">
                <a16:creationId xmlns:a16="http://schemas.microsoft.com/office/drawing/2014/main" id="{C527DC77-8C76-4F93-BCEE-72C850694EE2}"/>
              </a:ext>
            </a:extLst>
          </p:cNvPr>
          <p:cNvSpPr>
            <a:spLocks noGrp="1"/>
          </p:cNvSpPr>
          <p:nvPr>
            <p:ph idx="1"/>
          </p:nvPr>
        </p:nvSpPr>
        <p:spPr>
          <a:xfrm>
            <a:off x="4343400" y="1086819"/>
            <a:ext cx="4473845" cy="3829050"/>
          </a:xfrm>
        </p:spPr>
        <p:txBody>
          <a:bodyPr/>
          <a:lstStyle/>
          <a:p>
            <a:pPr marL="0" indent="0">
              <a:buNone/>
              <a:defRPr/>
            </a:pPr>
            <a:endParaRPr lang="en-US" sz="1800" dirty="0">
              <a:ea typeface="+mn-lt"/>
              <a:cs typeface="+mn-lt"/>
            </a:endParaRPr>
          </a:p>
          <a:p>
            <a:pPr>
              <a:defRPr/>
            </a:pPr>
            <a:endParaRPr lang="en-US" sz="1800" dirty="0">
              <a:ea typeface="+mn-lt"/>
              <a:cs typeface="+mn-lt"/>
            </a:endParaRPr>
          </a:p>
          <a:p>
            <a:pPr>
              <a:defRPr/>
            </a:pPr>
            <a:r>
              <a:rPr lang="en-US" sz="1800" dirty="0">
                <a:ea typeface="+mn-lt"/>
                <a:cs typeface="+mn-lt"/>
              </a:rPr>
              <a:t>iPhones on App Store: </a:t>
            </a:r>
            <a:r>
              <a:rPr lang="en-US" sz="1800" dirty="0">
                <a:ea typeface="+mn-lt"/>
                <a:cs typeface="+mn-lt"/>
                <a:hlinkClick r:id="rId5"/>
              </a:rPr>
              <a:t>https://apps.apple.com/us/app/adp-mobile-solutions/id444553167</a:t>
            </a:r>
            <a:endParaRPr lang="en-US" sz="1800" dirty="0">
              <a:ea typeface="+mn-lt"/>
              <a:cs typeface="+mn-lt"/>
            </a:endParaRPr>
          </a:p>
          <a:p>
            <a:pPr>
              <a:defRPr/>
            </a:pPr>
            <a:endParaRPr lang="en-US" sz="1800" dirty="0">
              <a:ea typeface="+mn-lt"/>
              <a:cs typeface="+mn-lt"/>
            </a:endParaRPr>
          </a:p>
          <a:p>
            <a:pPr marL="0" indent="0">
              <a:buNone/>
              <a:defRPr/>
            </a:pPr>
            <a:endParaRPr lang="en-US" dirty="0"/>
          </a:p>
          <a:p>
            <a:pPr>
              <a:defRPr/>
            </a:pPr>
            <a:r>
              <a:rPr lang="en-US" sz="1800" dirty="0">
                <a:ea typeface="+mn-lt"/>
                <a:cs typeface="+mn-lt"/>
              </a:rPr>
              <a:t>Android on Google Play: </a:t>
            </a:r>
            <a:r>
              <a:rPr lang="en-US" sz="1800" dirty="0">
                <a:ea typeface="+mn-lt"/>
                <a:cs typeface="+mn-lt"/>
                <a:hlinkClick r:id="rId6"/>
              </a:rPr>
              <a:t>https://play.google.com/store/apps/details?id=com.adpmobile.android</a:t>
            </a:r>
            <a:r>
              <a:rPr lang="en-US" sz="1800" dirty="0">
                <a:ea typeface="+mn-lt"/>
                <a:cs typeface="+mn-lt"/>
              </a:rPr>
              <a:t> </a:t>
            </a:r>
            <a:endParaRPr lang="en-US" dirty="0"/>
          </a:p>
          <a:p>
            <a:pPr marL="0" indent="0">
              <a:buNone/>
              <a:defRPr/>
            </a:pPr>
            <a:endParaRPr lang="en-US" sz="1800" dirty="0"/>
          </a:p>
          <a:p>
            <a:pPr marL="0" indent="0">
              <a:buNone/>
              <a:defRPr/>
            </a:pPr>
            <a:endParaRPr lang="en-US" sz="1800" b="1" dirty="0"/>
          </a:p>
          <a:p>
            <a:pPr marL="0" indent="0">
              <a:buNone/>
              <a:defRPr/>
            </a:pPr>
            <a:r>
              <a:rPr lang="en-US" sz="1800" dirty="0"/>
              <a:t>	</a:t>
            </a:r>
          </a:p>
          <a:p>
            <a:pPr marL="0" indent="0">
              <a:buNone/>
              <a:defRPr/>
            </a:pPr>
            <a:endParaRPr lang="en-US" sz="1800" b="1" dirty="0"/>
          </a:p>
          <a:p>
            <a:pPr lvl="2">
              <a:defRPr/>
            </a:pPr>
            <a:endParaRPr lang="en-US" sz="1800" dirty="0"/>
          </a:p>
        </p:txBody>
      </p:sp>
      <p:pic>
        <p:nvPicPr>
          <p:cNvPr id="2" name="Picture 3">
            <a:extLst>
              <a:ext uri="{FF2B5EF4-FFF2-40B4-BE49-F238E27FC236}">
                <a16:creationId xmlns:a16="http://schemas.microsoft.com/office/drawing/2014/main" id="{203C0518-877D-4176-BC8B-8F89C5EA69D6}"/>
              </a:ext>
            </a:extLst>
          </p:cNvPr>
          <p:cNvPicPr>
            <a:picLocks noChangeAspect="1"/>
          </p:cNvPicPr>
          <p:nvPr/>
        </p:nvPicPr>
        <p:blipFill>
          <a:blip r:embed="rId7"/>
          <a:stretch>
            <a:fillRect/>
          </a:stretch>
        </p:blipFill>
        <p:spPr>
          <a:xfrm>
            <a:off x="2340243" y="1132668"/>
            <a:ext cx="1828800" cy="3924300"/>
          </a:xfrm>
          <a:prstGeom prst="rect">
            <a:avLst/>
          </a:prstGeom>
        </p:spPr>
      </p:pic>
      <p:pic>
        <p:nvPicPr>
          <p:cNvPr id="4" name="Picture 4">
            <a:extLst>
              <a:ext uri="{FF2B5EF4-FFF2-40B4-BE49-F238E27FC236}">
                <a16:creationId xmlns:a16="http://schemas.microsoft.com/office/drawing/2014/main" id="{C2A7FED1-B0A8-49CD-B360-98670DCCAE4F}"/>
              </a:ext>
            </a:extLst>
          </p:cNvPr>
          <p:cNvPicPr>
            <a:picLocks noChangeAspect="1"/>
          </p:cNvPicPr>
          <p:nvPr/>
        </p:nvPicPr>
        <p:blipFill>
          <a:blip r:embed="rId8"/>
          <a:stretch>
            <a:fillRect/>
          </a:stretch>
        </p:blipFill>
        <p:spPr>
          <a:xfrm>
            <a:off x="161925" y="1089645"/>
            <a:ext cx="1962150" cy="3990975"/>
          </a:xfrm>
          <a:prstGeom prst="rect">
            <a:avLst/>
          </a:prstGeom>
        </p:spPr>
      </p:pic>
      <p:pic>
        <p:nvPicPr>
          <p:cNvPr id="6" name="Picture 5">
            <a:hlinkClick r:id="rId9"/>
            <a:extLst>
              <a:ext uri="{FF2B5EF4-FFF2-40B4-BE49-F238E27FC236}">
                <a16:creationId xmlns:a16="http://schemas.microsoft.com/office/drawing/2014/main" id="{8A572CCD-992A-4EA8-97AB-67ABDCF79FA9}"/>
              </a:ext>
            </a:extLst>
          </p:cNvPr>
          <p:cNvPicPr/>
          <p:nvPr/>
        </p:nvPicPr>
        <p:blipFill rotWithShape="1">
          <a:blip r:embed="rId10">
            <a:extLst>
              <a:ext uri="{28A0092B-C50C-407E-A947-70E740481C1C}">
                <a14:useLocalDpi xmlns:a14="http://schemas.microsoft.com/office/drawing/2010/main" val="0"/>
              </a:ext>
            </a:extLst>
          </a:blip>
          <a:srcRect t="10732"/>
          <a:stretch/>
        </p:blipFill>
        <p:spPr bwMode="auto">
          <a:xfrm>
            <a:off x="5335855" y="1106783"/>
            <a:ext cx="2105025" cy="697230"/>
          </a:xfrm>
          <a:prstGeom prst="rect">
            <a:avLst/>
          </a:prstGeom>
          <a:ln>
            <a:noFill/>
          </a:ln>
          <a:extLst>
            <a:ext uri="{53640926-AAD7-44D8-BBD7-CCE9431645EC}">
              <a14:shadowObscured xmlns:a14="http://schemas.microsoft.com/office/drawing/2010/main"/>
            </a:ext>
          </a:extLst>
        </p:spPr>
      </p:pic>
      <p:pic>
        <p:nvPicPr>
          <p:cNvPr id="7" name="Picture 6">
            <a:hlinkClick r:id="rId6"/>
            <a:extLst>
              <a:ext uri="{FF2B5EF4-FFF2-40B4-BE49-F238E27FC236}">
                <a16:creationId xmlns:a16="http://schemas.microsoft.com/office/drawing/2014/main" id="{FAE26666-4C70-442D-B9B5-BDADB1FA1241}"/>
              </a:ext>
            </a:extLst>
          </p:cNvPr>
          <p:cNvPicPr/>
          <p:nvPr/>
        </p:nvPicPr>
        <p:blipFill rotWithShape="1">
          <a:blip r:embed="rId11"/>
          <a:srcRect t="10000"/>
          <a:stretch/>
        </p:blipFill>
        <p:spPr bwMode="auto">
          <a:xfrm>
            <a:off x="5335855" y="2800350"/>
            <a:ext cx="2114550" cy="685800"/>
          </a:xfrm>
          <a:prstGeom prst="rect">
            <a:avLst/>
          </a:prstGeom>
          <a:ln>
            <a:noFill/>
          </a:ln>
          <a:extLst>
            <a:ext uri="{53640926-AAD7-44D8-BBD7-CCE9431645EC}">
              <a14:shadowObscured xmlns:a14="http://schemas.microsoft.com/office/drawing/2010/main"/>
            </a:ext>
          </a:extLst>
        </p:spPr>
      </p:pic>
      <p:pic>
        <p:nvPicPr>
          <p:cNvPr id="5" name="GADCH_Audio_Slide19">
            <a:hlinkClick r:id="" action="ppaction://media"/>
            <a:extLst>
              <a:ext uri="{FF2B5EF4-FFF2-40B4-BE49-F238E27FC236}">
                <a16:creationId xmlns:a16="http://schemas.microsoft.com/office/drawing/2014/main" id="{BE3F6AAA-98AC-D930-50A0-B227B50A814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55718" y="1630937"/>
            <a:ext cx="812800" cy="812800"/>
          </a:xfrm>
          <a:prstGeom prst="rect">
            <a:avLst/>
          </a:prstGeom>
        </p:spPr>
      </p:pic>
    </p:spTree>
    <p:extLst>
      <p:ext uri="{BB962C8B-B14F-4D97-AF65-F5344CB8AC3E}">
        <p14:creationId xmlns:p14="http://schemas.microsoft.com/office/powerpoint/2010/main" val="355390530"/>
      </p:ext>
    </p:extLst>
  </p:cSld>
  <p:clrMapOvr>
    <a:masterClrMapping/>
  </p:clrMapOvr>
  <mc:AlternateContent xmlns:mc="http://schemas.openxmlformats.org/markup-compatibility/2006">
    <mc:Choice xmlns:p14="http://schemas.microsoft.com/office/powerpoint/2010/main" Requires="p14">
      <p:transition spd="slow" p14:dur="2000" advTm="20321"/>
    </mc:Choice>
    <mc:Fallback>
      <p:transition spd="slow" advTm="20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topEvt time="20321"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014A-ECB2-4DE0-ADCE-FBDE019FA422}"/>
              </a:ext>
            </a:extLst>
          </p:cNvPr>
          <p:cNvSpPr>
            <a:spLocks noGrp="1"/>
          </p:cNvSpPr>
          <p:nvPr>
            <p:ph type="title"/>
          </p:nvPr>
        </p:nvSpPr>
        <p:spPr>
          <a:xfrm>
            <a:off x="76200" y="114300"/>
            <a:ext cx="8991600" cy="742950"/>
          </a:xfrm>
        </p:spPr>
        <p:txBody>
          <a:bodyPr/>
          <a:lstStyle/>
          <a:p>
            <a:pPr algn="ctr"/>
            <a:r>
              <a:rPr lang="en-US" sz="3200" dirty="0"/>
              <a:t>SHBP Member Services – 800.610.1863</a:t>
            </a:r>
          </a:p>
        </p:txBody>
      </p:sp>
      <p:sp>
        <p:nvSpPr>
          <p:cNvPr id="3" name="Content Placeholder 2">
            <a:extLst>
              <a:ext uri="{FF2B5EF4-FFF2-40B4-BE49-F238E27FC236}">
                <a16:creationId xmlns:a16="http://schemas.microsoft.com/office/drawing/2014/main" id="{9FE602CD-B335-402B-9699-D05C3A74901F}"/>
              </a:ext>
            </a:extLst>
          </p:cNvPr>
          <p:cNvSpPr>
            <a:spLocks noGrp="1"/>
          </p:cNvSpPr>
          <p:nvPr>
            <p:ph idx="1"/>
          </p:nvPr>
        </p:nvSpPr>
        <p:spPr>
          <a:xfrm>
            <a:off x="228600" y="1047750"/>
            <a:ext cx="8686800" cy="3657599"/>
          </a:xfrm>
        </p:spPr>
        <p:txBody>
          <a:bodyPr/>
          <a:lstStyle/>
          <a:p>
            <a:pPr marL="0" indent="0">
              <a:buNone/>
            </a:pPr>
            <a:r>
              <a:rPr lang="en-US" sz="2000" b="1" dirty="0"/>
              <a:t>SHBP Member Services has Extended Hours for Open Enrollment, but we need you to encourage your employees to Skip the Phones! </a:t>
            </a:r>
            <a:endParaRPr lang="en-US" sz="2000" dirty="0"/>
          </a:p>
          <a:p>
            <a:pPr lvl="1"/>
            <a:r>
              <a:rPr lang="en-US" sz="1800" b="1" dirty="0"/>
              <a:t>Monday thru Friday, 8:30 a.m. to 7:30 p.m. ET during Open Enrollment and Saturday, 8:00 a.m. to 5:00 p.m. ET (normally 8:30 a.m. to 5:00 p.m. ET, Monday - Friday).</a:t>
            </a:r>
          </a:p>
          <a:p>
            <a:pPr lvl="1"/>
            <a:r>
              <a:rPr lang="en-US" sz="1800" b="1" dirty="0"/>
              <a:t>For your employees that are thinking about making changes, please share this link which includes Skip the Phones! presentations with step-by-step instructions on making their election in the SHBP Enrollment Portal: </a:t>
            </a:r>
            <a:r>
              <a:rPr lang="en-US" sz="1800" b="1" dirty="0">
                <a:hlinkClick r:id="rId5"/>
              </a:rPr>
              <a:t>https://shbp.georgia.gov/skip-phones</a:t>
            </a:r>
            <a:r>
              <a:rPr lang="en-US" sz="1800" b="1" dirty="0"/>
              <a:t>. </a:t>
            </a:r>
          </a:p>
          <a:p>
            <a:pPr lvl="1"/>
            <a:r>
              <a:rPr lang="en-US" sz="1800" kern="0" dirty="0"/>
              <a:t>Active Members currently enrolled in coverage who take no action will simply roll over to the same plan option they are currently enrolled in. </a:t>
            </a:r>
            <a:r>
              <a:rPr lang="en-US" sz="1800" b="1" kern="0" dirty="0"/>
              <a:t>So, please inform your employees that if they’re happy with </a:t>
            </a:r>
            <a:r>
              <a:rPr lang="en-US" sz="1800" b="1" dirty="0"/>
              <a:t>thei</a:t>
            </a:r>
            <a:r>
              <a:rPr lang="en-US" sz="1800" b="1" kern="0" dirty="0"/>
              <a:t>r current plan option </a:t>
            </a:r>
            <a:r>
              <a:rPr lang="en-US" sz="1800" b="1" u="sng" kern="0" dirty="0"/>
              <a:t>and</a:t>
            </a:r>
            <a:r>
              <a:rPr lang="en-US" sz="1800" b="1" kern="0" dirty="0"/>
              <a:t> have no changes, they don’t have to take any action for this year’s Open Enrollment. </a:t>
            </a:r>
          </a:p>
          <a:p>
            <a:endParaRPr lang="en-US" sz="1800" b="1" dirty="0"/>
          </a:p>
          <a:p>
            <a:pPr marL="0" indent="0">
              <a:buNone/>
            </a:pPr>
            <a:endParaRPr lang="en-US" sz="2000" dirty="0"/>
          </a:p>
        </p:txBody>
      </p:sp>
      <p:pic>
        <p:nvPicPr>
          <p:cNvPr id="4" name="GADCH_Audio_Slide20">
            <a:hlinkClick r:id="" action="ppaction://media"/>
            <a:extLst>
              <a:ext uri="{FF2B5EF4-FFF2-40B4-BE49-F238E27FC236}">
                <a16:creationId xmlns:a16="http://schemas.microsoft.com/office/drawing/2014/main" id="{E8421404-2A2A-4337-4914-CD6B032508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2204" y="1940634"/>
            <a:ext cx="812800" cy="812800"/>
          </a:xfrm>
          <a:prstGeom prst="rect">
            <a:avLst/>
          </a:prstGeom>
        </p:spPr>
      </p:pic>
    </p:spTree>
    <p:extLst>
      <p:ext uri="{BB962C8B-B14F-4D97-AF65-F5344CB8AC3E}">
        <p14:creationId xmlns:p14="http://schemas.microsoft.com/office/powerpoint/2010/main" val="962194176"/>
      </p:ext>
    </p:extLst>
  </p:cSld>
  <p:clrMapOvr>
    <a:masterClrMapping/>
  </p:clrMapOvr>
  <mc:AlternateContent xmlns:mc="http://schemas.openxmlformats.org/markup-compatibility/2006">
    <mc:Choice xmlns:p14="http://schemas.microsoft.com/office/powerpoint/2010/main" Requires="p14">
      <p:transition spd="slow" p14:dur="2000" advTm="49871"/>
    </mc:Choice>
    <mc:Fallback>
      <p:transition spd="slow" advTm="4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 objId="4"/>
        <p14:stopEvt time="49871"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014A-ECB2-4DE0-ADCE-FBDE019FA422}"/>
              </a:ext>
            </a:extLst>
          </p:cNvPr>
          <p:cNvSpPr>
            <a:spLocks noGrp="1"/>
          </p:cNvSpPr>
          <p:nvPr>
            <p:ph type="title"/>
          </p:nvPr>
        </p:nvSpPr>
        <p:spPr>
          <a:xfrm>
            <a:off x="76200" y="114300"/>
            <a:ext cx="8991600" cy="742950"/>
          </a:xfrm>
        </p:spPr>
        <p:txBody>
          <a:bodyPr/>
          <a:lstStyle/>
          <a:p>
            <a:pPr algn="ctr"/>
            <a:r>
              <a:rPr lang="en-US" sz="3200" dirty="0"/>
              <a:t>SHBP Member Services – </a:t>
            </a:r>
            <a:r>
              <a:rPr lang="en-US" sz="3200" u="sng" dirty="0">
                <a:hlinkClick r:id="rId5">
                  <a:extLst>
                    <a:ext uri="{A12FA001-AC4F-418D-AE19-62706E023703}">
                      <ahyp:hlinkClr xmlns:ahyp="http://schemas.microsoft.com/office/drawing/2018/hyperlinkcolor" val="tx"/>
                    </a:ext>
                  </a:extLst>
                </a:hlinkClick>
              </a:rPr>
              <a:t>SHBPservicecenter@adp.com</a:t>
            </a:r>
            <a:endParaRPr lang="en-US" sz="3200" dirty="0"/>
          </a:p>
        </p:txBody>
      </p:sp>
      <p:sp>
        <p:nvSpPr>
          <p:cNvPr id="3" name="Content Placeholder 2">
            <a:extLst>
              <a:ext uri="{FF2B5EF4-FFF2-40B4-BE49-F238E27FC236}">
                <a16:creationId xmlns:a16="http://schemas.microsoft.com/office/drawing/2014/main" id="{9FE602CD-B335-402B-9699-D05C3A74901F}"/>
              </a:ext>
            </a:extLst>
          </p:cNvPr>
          <p:cNvSpPr>
            <a:spLocks noGrp="1"/>
          </p:cNvSpPr>
          <p:nvPr>
            <p:ph idx="1"/>
          </p:nvPr>
        </p:nvSpPr>
        <p:spPr>
          <a:xfrm>
            <a:off x="228600" y="963105"/>
            <a:ext cx="8686800" cy="4095750"/>
          </a:xfrm>
        </p:spPr>
        <p:txBody>
          <a:bodyPr/>
          <a:lstStyle/>
          <a:p>
            <a:pPr marL="0" indent="0">
              <a:buNone/>
            </a:pPr>
            <a:r>
              <a:rPr lang="en-US" sz="1800" b="1" dirty="0"/>
              <a:t>The SHBP Member Services Email System is available year-round to members (and eligible employees) who have registered in the SHBP Enrollment Portal. </a:t>
            </a:r>
          </a:p>
          <a:p>
            <a:pPr marL="0" indent="0" algn="ctr">
              <a:buNone/>
            </a:pPr>
            <a:endParaRPr lang="en-US" sz="800" b="1" dirty="0"/>
          </a:p>
          <a:p>
            <a:pPr marL="0" indent="0">
              <a:buNone/>
            </a:pPr>
            <a:r>
              <a:rPr lang="en-US" sz="1800" b="1" dirty="0"/>
              <a:t>Hours of Operation</a:t>
            </a:r>
            <a:r>
              <a:rPr lang="en-US" sz="1800" dirty="0"/>
              <a:t>: emails accepted 24 hours a day 7 days a week. Responses are provided within 1 to 2 business days. </a:t>
            </a:r>
          </a:p>
          <a:p>
            <a:pPr marL="0" indent="0" algn="ctr">
              <a:buNone/>
            </a:pPr>
            <a:r>
              <a:rPr lang="en-US" sz="1800" b="1" i="1" dirty="0"/>
              <a:t>Important</a:t>
            </a:r>
          </a:p>
          <a:p>
            <a:pPr>
              <a:spcBef>
                <a:spcPts val="0"/>
              </a:spcBef>
              <a:spcAft>
                <a:spcPts val="0"/>
              </a:spcAft>
            </a:pPr>
            <a:r>
              <a:rPr lang="en-US" sz="1800" b="1" dirty="0"/>
              <a:t>Employees </a:t>
            </a:r>
            <a:r>
              <a:rPr lang="en-US" sz="1800" b="1" u="sng" dirty="0"/>
              <a:t>CANNOT</a:t>
            </a:r>
            <a:r>
              <a:rPr lang="en-US" sz="1800" b="1" dirty="0"/>
              <a:t> Email Their Elections: </a:t>
            </a:r>
            <a:r>
              <a:rPr lang="en-US" sz="1800" dirty="0">
                <a:ea typeface="Times New Roman" panose="02020603050405020304" pitchFamily="18" charset="0"/>
              </a:rPr>
              <a:t>elections, life events, demographic updates (e.g., name, address, SSN) cannot be made via email.</a:t>
            </a:r>
          </a:p>
          <a:p>
            <a:pPr>
              <a:spcBef>
                <a:spcPts val="0"/>
              </a:spcBef>
              <a:spcAft>
                <a:spcPts val="0"/>
              </a:spcAft>
            </a:pPr>
            <a:endParaRPr lang="en-US" sz="800" dirty="0">
              <a:ea typeface="Times New Roman" panose="02020603050405020304" pitchFamily="18" charset="0"/>
            </a:endParaRPr>
          </a:p>
          <a:p>
            <a:pPr>
              <a:spcBef>
                <a:spcPts val="0"/>
              </a:spcBef>
              <a:spcAft>
                <a:spcPts val="0"/>
              </a:spcAft>
            </a:pPr>
            <a:r>
              <a:rPr lang="en-US" sz="1800" b="1" dirty="0"/>
              <a:t>Employees </a:t>
            </a:r>
            <a:r>
              <a:rPr lang="en-US" sz="1800" b="1" u="sng" dirty="0"/>
              <a:t>Can</a:t>
            </a:r>
            <a:r>
              <a:rPr lang="en-US" sz="1800" b="1" dirty="0"/>
              <a:t> Ask Questions about Open Enrollment: </a:t>
            </a:r>
            <a:r>
              <a:rPr lang="en-US" sz="1800" dirty="0"/>
              <a:t>Open Enrollment questions can be asked via email, but elections cannot be requested via email.</a:t>
            </a:r>
          </a:p>
          <a:p>
            <a:pPr>
              <a:spcBef>
                <a:spcPts val="0"/>
              </a:spcBef>
              <a:spcAft>
                <a:spcPts val="0"/>
              </a:spcAft>
            </a:pPr>
            <a:endParaRPr lang="en-US" sz="800" dirty="0">
              <a:ea typeface="Times New Roman" panose="02020603050405020304" pitchFamily="18" charset="0"/>
            </a:endParaRPr>
          </a:p>
          <a:p>
            <a:pPr>
              <a:spcBef>
                <a:spcPts val="0"/>
              </a:spcBef>
              <a:spcAft>
                <a:spcPts val="0"/>
              </a:spcAft>
            </a:pPr>
            <a:r>
              <a:rPr lang="en-US" sz="1800" b="1" dirty="0">
                <a:ea typeface="Times New Roman" panose="02020603050405020304" pitchFamily="18" charset="0"/>
              </a:rPr>
              <a:t>Response Emails: </a:t>
            </a:r>
            <a:r>
              <a:rPr lang="en-US" sz="1800" dirty="0">
                <a:ea typeface="Times New Roman" panose="02020603050405020304" pitchFamily="18" charset="0"/>
              </a:rPr>
              <a:t>will only be provided to the email address on file for the member, or the email address specified by the member for communications. If a member has provided another email address for communications, other than the email address in the SHBP Enrollment Portal, no response will be sent to the email address in the SHBP Enrollment Portal. </a:t>
            </a:r>
          </a:p>
          <a:p>
            <a:pPr marL="0" lvl="1" indent="0">
              <a:buNone/>
            </a:pPr>
            <a:endParaRPr lang="en-US" sz="1800" dirty="0">
              <a:solidFill>
                <a:srgbClr val="FF0000"/>
              </a:solidFill>
              <a:ea typeface="Calibri" panose="020F0502020204030204" pitchFamily="34" charset="0"/>
            </a:endParaRPr>
          </a:p>
          <a:p>
            <a:pPr marL="0" indent="0">
              <a:buNone/>
            </a:pPr>
            <a:endParaRPr lang="en-US" sz="1800" dirty="0"/>
          </a:p>
        </p:txBody>
      </p:sp>
      <p:pic>
        <p:nvPicPr>
          <p:cNvPr id="4" name="GADCH_Audio_Slide21">
            <a:hlinkClick r:id="" action="ppaction://media"/>
            <a:extLst>
              <a:ext uri="{FF2B5EF4-FFF2-40B4-BE49-F238E27FC236}">
                <a16:creationId xmlns:a16="http://schemas.microsoft.com/office/drawing/2014/main" id="{B91F6338-AB1F-0B4B-78CC-0D8CA84BBA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09676" y="2110835"/>
            <a:ext cx="812800" cy="812800"/>
          </a:xfrm>
          <a:prstGeom prst="rect">
            <a:avLst/>
          </a:prstGeom>
        </p:spPr>
      </p:pic>
    </p:spTree>
    <p:extLst>
      <p:ext uri="{BB962C8B-B14F-4D97-AF65-F5344CB8AC3E}">
        <p14:creationId xmlns:p14="http://schemas.microsoft.com/office/powerpoint/2010/main" val="201034470"/>
      </p:ext>
    </p:extLst>
  </p:cSld>
  <p:clrMapOvr>
    <a:masterClrMapping/>
  </p:clrMapOvr>
  <mc:AlternateContent xmlns:mc="http://schemas.openxmlformats.org/markup-compatibility/2006">
    <mc:Choice xmlns:p14="http://schemas.microsoft.com/office/powerpoint/2010/main" Requires="p14">
      <p:transition spd="slow" p14:dur="2000" advTm="67632"/>
    </mc:Choice>
    <mc:Fallback>
      <p:transition spd="slow" advTm="67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 objId="4"/>
        <p14:stopEvt time="67632"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845244" y="2246539"/>
            <a:ext cx="7453512" cy="650421"/>
          </a:xfrm>
        </p:spPr>
        <p:txBody>
          <a:bodyPr/>
          <a:lstStyle/>
          <a:p>
            <a:pPr marL="0" indent="0" algn="ctr">
              <a:buNone/>
            </a:pPr>
            <a:r>
              <a:rPr lang="en-US" sz="3600" b="1" dirty="0"/>
              <a:t>III. Employees &amp; Retiring Employees Responsibilities</a:t>
            </a:r>
          </a:p>
        </p:txBody>
      </p:sp>
      <p:pic>
        <p:nvPicPr>
          <p:cNvPr id="2" name="GADCH_Audio_Slide22">
            <a:hlinkClick r:id="" action="ppaction://media"/>
            <a:extLst>
              <a:ext uri="{FF2B5EF4-FFF2-40B4-BE49-F238E27FC236}">
                <a16:creationId xmlns:a16="http://schemas.microsoft.com/office/drawing/2014/main" id="{3921D496-134C-F872-A3FF-4172958013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8344" y="1916281"/>
            <a:ext cx="812800" cy="812800"/>
          </a:xfrm>
          <a:prstGeom prst="rect">
            <a:avLst/>
          </a:prstGeom>
        </p:spPr>
      </p:pic>
    </p:spTree>
    <p:extLst>
      <p:ext uri="{BB962C8B-B14F-4D97-AF65-F5344CB8AC3E}">
        <p14:creationId xmlns:p14="http://schemas.microsoft.com/office/powerpoint/2010/main" val="1951029463"/>
      </p:ext>
    </p:extLst>
  </p:cSld>
  <p:clrMapOvr>
    <a:masterClrMapping/>
  </p:clrMapOvr>
  <mc:AlternateContent xmlns:mc="http://schemas.openxmlformats.org/markup-compatibility/2006">
    <mc:Choice xmlns:p14="http://schemas.microsoft.com/office/powerpoint/2010/main" Requires="p14">
      <p:transition spd="slow" p14:dur="2000" advTm="6673"/>
    </mc:Choice>
    <mc:Fallback>
      <p:transition spd="slow" advTm="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6673"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133350"/>
            <a:ext cx="9144000" cy="742950"/>
          </a:xfrm>
        </p:spPr>
        <p:txBody>
          <a:bodyPr/>
          <a:lstStyle/>
          <a:p>
            <a:pPr algn="ctr"/>
            <a:r>
              <a:rPr lang="en-US" sz="3200" dirty="0"/>
              <a:t> Your Employees’ Responsibilities</a:t>
            </a:r>
          </a:p>
        </p:txBody>
      </p:sp>
      <p:sp>
        <p:nvSpPr>
          <p:cNvPr id="20482" name="Rectangle 3"/>
          <p:cNvSpPr>
            <a:spLocks noGrp="1" noChangeArrowheads="1"/>
          </p:cNvSpPr>
          <p:nvPr>
            <p:ph type="body" idx="1"/>
          </p:nvPr>
        </p:nvSpPr>
        <p:spPr>
          <a:xfrm>
            <a:off x="228600" y="971550"/>
            <a:ext cx="8686800" cy="3810000"/>
          </a:xfrm>
        </p:spPr>
        <p:txBody>
          <a:bodyPr/>
          <a:lstStyle/>
          <a:p>
            <a:r>
              <a:rPr lang="en-US" sz="1800" b="1" dirty="0"/>
              <a:t>Employees should read and make sure they understand the information in the Active Member Decision Guide and Plan Documents </a:t>
            </a:r>
            <a:r>
              <a:rPr lang="en-US" sz="1800" dirty="0"/>
              <a:t>posted on the SHBP website </a:t>
            </a:r>
            <a:r>
              <a:rPr lang="en-US" sz="1800" dirty="0">
                <a:hlinkClick r:id="rId5"/>
              </a:rPr>
              <a:t>https://shbp.georgia.gov/plan-documents</a:t>
            </a:r>
            <a:r>
              <a:rPr lang="en-US" sz="1800" dirty="0"/>
              <a:t>.  </a:t>
            </a:r>
          </a:p>
          <a:p>
            <a:r>
              <a:rPr lang="en-US" sz="1800" b="1" dirty="0"/>
              <a:t>Employees should review the 2023</a:t>
            </a:r>
            <a:r>
              <a:rPr lang="en-US" sz="1800" b="1" dirty="0">
                <a:solidFill>
                  <a:srgbClr val="FF0000"/>
                </a:solidFill>
              </a:rPr>
              <a:t> </a:t>
            </a:r>
            <a:r>
              <a:rPr lang="en-US" sz="1800" b="1" dirty="0"/>
              <a:t>Rates and Plan Options </a:t>
            </a:r>
            <a:r>
              <a:rPr lang="en-US" sz="1800" dirty="0"/>
              <a:t>posted on the SHBP website </a:t>
            </a:r>
            <a:r>
              <a:rPr lang="en-US" sz="1800" dirty="0">
                <a:hlinkClick r:id="rId6"/>
              </a:rPr>
              <a:t>https://shbp.georgia.gov/active-rates</a:t>
            </a:r>
            <a:r>
              <a:rPr lang="en-US" sz="1800" dirty="0"/>
              <a:t>.  </a:t>
            </a:r>
          </a:p>
          <a:p>
            <a:r>
              <a:rPr lang="en-US" sz="1800" b="1" dirty="0"/>
              <a:t>Employees should confirm that they answered the Tobacco Surcharge question appropriately. </a:t>
            </a:r>
            <a:r>
              <a:rPr lang="en-US" sz="1800" dirty="0"/>
              <a:t>If no election changes are made and the Employee previously answered yes, the Tobacco Surcharge will carry over to the 2023 Plan Year. </a:t>
            </a:r>
          </a:p>
          <a:p>
            <a:r>
              <a:rPr lang="en-US" sz="1800" b="1" dirty="0"/>
              <a:t>Employees should check their payroll deduction </a:t>
            </a:r>
            <a:r>
              <a:rPr lang="en-US" sz="1800" dirty="0"/>
              <a:t>to verify that the correct deduction amount has been made each month. </a:t>
            </a:r>
          </a:p>
          <a:p>
            <a:r>
              <a:rPr lang="en-US" sz="1800" b="1" dirty="0"/>
              <a:t>Employees should update any changes in their contact information </a:t>
            </a:r>
            <a:r>
              <a:rPr lang="en-US" sz="1800" dirty="0"/>
              <a:t>by notifying their HR Department.</a:t>
            </a:r>
          </a:p>
          <a:p>
            <a:endParaRPr lang="en-US" sz="1800" dirty="0"/>
          </a:p>
        </p:txBody>
      </p:sp>
      <p:pic>
        <p:nvPicPr>
          <p:cNvPr id="2" name="GADCH_Audio_Slide23">
            <a:hlinkClick r:id="" action="ppaction://media"/>
            <a:extLst>
              <a:ext uri="{FF2B5EF4-FFF2-40B4-BE49-F238E27FC236}">
                <a16:creationId xmlns:a16="http://schemas.microsoft.com/office/drawing/2014/main" id="{E7DECE72-F5FA-8393-6505-8675E2556C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68042" y="1758950"/>
            <a:ext cx="812800" cy="812800"/>
          </a:xfrm>
          <a:prstGeom prst="rect">
            <a:avLst/>
          </a:prstGeom>
        </p:spPr>
      </p:pic>
    </p:spTree>
    <p:extLst>
      <p:ext uri="{BB962C8B-B14F-4D97-AF65-F5344CB8AC3E}">
        <p14:creationId xmlns:p14="http://schemas.microsoft.com/office/powerpoint/2010/main" val="2255004174"/>
      </p:ext>
    </p:extLst>
  </p:cSld>
  <p:clrMapOvr>
    <a:masterClrMapping/>
  </p:clrMapOvr>
  <mc:AlternateContent xmlns:mc="http://schemas.openxmlformats.org/markup-compatibility/2006">
    <mc:Choice xmlns:p14="http://schemas.microsoft.com/office/powerpoint/2010/main" Requires="p14">
      <p:transition spd="slow" p14:dur="2000" advTm="62944"/>
    </mc:Choice>
    <mc:Fallback>
      <p:transition spd="slow" advTm="6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 objId="2"/>
        <p14:stopEvt time="62944"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782D-74FC-449C-B2AA-1E7001E09B67}"/>
              </a:ext>
            </a:extLst>
          </p:cNvPr>
          <p:cNvSpPr>
            <a:spLocks noGrp="1"/>
          </p:cNvSpPr>
          <p:nvPr>
            <p:ph type="title"/>
          </p:nvPr>
        </p:nvSpPr>
        <p:spPr>
          <a:xfrm>
            <a:off x="76200" y="114300"/>
            <a:ext cx="8991600" cy="742950"/>
          </a:xfrm>
        </p:spPr>
        <p:txBody>
          <a:bodyPr/>
          <a:lstStyle/>
          <a:p>
            <a:pPr algn="ctr"/>
            <a:r>
              <a:rPr lang="en-US" sz="3200" dirty="0"/>
              <a:t>Your Employees’ Responsibilities (continued)</a:t>
            </a:r>
          </a:p>
        </p:txBody>
      </p:sp>
      <p:sp>
        <p:nvSpPr>
          <p:cNvPr id="3" name="Content Placeholder 2">
            <a:extLst>
              <a:ext uri="{FF2B5EF4-FFF2-40B4-BE49-F238E27FC236}">
                <a16:creationId xmlns:a16="http://schemas.microsoft.com/office/drawing/2014/main" id="{444C9D80-9551-4CD2-841B-CA502765CB27}"/>
              </a:ext>
            </a:extLst>
          </p:cNvPr>
          <p:cNvSpPr>
            <a:spLocks noGrp="1"/>
          </p:cNvSpPr>
          <p:nvPr>
            <p:ph idx="1"/>
          </p:nvPr>
        </p:nvSpPr>
        <p:spPr>
          <a:xfrm>
            <a:off x="152400" y="971550"/>
            <a:ext cx="8839200" cy="3962400"/>
          </a:xfrm>
        </p:spPr>
        <p:txBody>
          <a:bodyPr/>
          <a:lstStyle/>
          <a:p>
            <a:r>
              <a:rPr lang="en-US" sz="1800" b="1" dirty="0"/>
              <a:t>Employees should know if they: 1) make an election effective in Plan Year 2022 as a New Hire (New Hire event) or 2) declare a Qualifying Event resulting in a new election effective in Plan Year 2022 during the Open Enrollment window, the New Hire or Qualifying Event election will override the Open Enrollment election for Plan Year 2023, unless:</a:t>
            </a:r>
          </a:p>
          <a:p>
            <a:pPr lvl="1"/>
            <a:r>
              <a:rPr lang="en-US" sz="1800" dirty="0"/>
              <a:t>On the confirmation page after making the New Hire or Qualifying Event election, the employee follows the automated prompt in the SHBP Enrollment Portal and makes a subsequent change to their Open Enrollment election for Plan Year 2023 (even if they previously made their Open Enrollment election prior to the New Hire or Qualifying event). </a:t>
            </a:r>
          </a:p>
          <a:p>
            <a:pPr lvl="1"/>
            <a:r>
              <a:rPr lang="en-US" sz="1800" b="1" dirty="0"/>
              <a:t>Note: </a:t>
            </a:r>
            <a:r>
              <a:rPr lang="en-US" sz="1800" dirty="0"/>
              <a:t>if an employee’s hire date occurs after November 1, 2022, they will only receive an Open Enrollment Window. A New Hire Window will not appear. </a:t>
            </a:r>
          </a:p>
          <a:p>
            <a:endParaRPr lang="en-US" sz="1800" dirty="0"/>
          </a:p>
        </p:txBody>
      </p:sp>
      <p:pic>
        <p:nvPicPr>
          <p:cNvPr id="4" name="GADCH_Audio_Slide24">
            <a:hlinkClick r:id="" action="ppaction://media"/>
            <a:extLst>
              <a:ext uri="{FF2B5EF4-FFF2-40B4-BE49-F238E27FC236}">
                <a16:creationId xmlns:a16="http://schemas.microsoft.com/office/drawing/2014/main" id="{1A5BE287-DE69-8EF8-8800-06CC02C8E8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93591" y="2863107"/>
            <a:ext cx="812800" cy="812800"/>
          </a:xfrm>
          <a:prstGeom prst="rect">
            <a:avLst/>
          </a:prstGeom>
        </p:spPr>
      </p:pic>
    </p:spTree>
    <p:extLst>
      <p:ext uri="{BB962C8B-B14F-4D97-AF65-F5344CB8AC3E}">
        <p14:creationId xmlns:p14="http://schemas.microsoft.com/office/powerpoint/2010/main" val="612747056"/>
      </p:ext>
    </p:extLst>
  </p:cSld>
  <p:clrMapOvr>
    <a:masterClrMapping/>
  </p:clrMapOvr>
  <mc:AlternateContent xmlns:mc="http://schemas.openxmlformats.org/markup-compatibility/2006">
    <mc:Choice xmlns:p14="http://schemas.microsoft.com/office/powerpoint/2010/main" Requires="p14">
      <p:transition spd="slow" p14:dur="2000" advTm="58197"/>
    </mc:Choice>
    <mc:Fallback>
      <p:transition spd="slow" advTm="58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58197"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782D-74FC-449C-B2AA-1E7001E09B67}"/>
              </a:ext>
            </a:extLst>
          </p:cNvPr>
          <p:cNvSpPr>
            <a:spLocks noGrp="1"/>
          </p:cNvSpPr>
          <p:nvPr>
            <p:ph type="title"/>
          </p:nvPr>
        </p:nvSpPr>
        <p:spPr>
          <a:xfrm>
            <a:off x="76200" y="114300"/>
            <a:ext cx="8991600" cy="742950"/>
          </a:xfrm>
        </p:spPr>
        <p:txBody>
          <a:bodyPr/>
          <a:lstStyle/>
          <a:p>
            <a:pPr algn="ctr"/>
            <a:r>
              <a:rPr lang="en-US" sz="3200" dirty="0"/>
              <a:t>Your Employees’ Responsibilities (continued)</a:t>
            </a:r>
          </a:p>
        </p:txBody>
      </p:sp>
      <p:sp>
        <p:nvSpPr>
          <p:cNvPr id="3" name="Content Placeholder 2">
            <a:extLst>
              <a:ext uri="{FF2B5EF4-FFF2-40B4-BE49-F238E27FC236}">
                <a16:creationId xmlns:a16="http://schemas.microsoft.com/office/drawing/2014/main" id="{444C9D80-9551-4CD2-841B-CA502765CB27}"/>
              </a:ext>
            </a:extLst>
          </p:cNvPr>
          <p:cNvSpPr>
            <a:spLocks noGrp="1"/>
          </p:cNvSpPr>
          <p:nvPr>
            <p:ph idx="1"/>
          </p:nvPr>
        </p:nvSpPr>
        <p:spPr>
          <a:xfrm>
            <a:off x="152400" y="971550"/>
            <a:ext cx="8839200" cy="3962400"/>
          </a:xfrm>
        </p:spPr>
        <p:txBody>
          <a:bodyPr/>
          <a:lstStyle/>
          <a:p>
            <a:r>
              <a:rPr lang="en-US" sz="1800" b="1" dirty="0"/>
              <a:t>Employees should upload their Dependent Verification documentation </a:t>
            </a:r>
            <a:r>
              <a:rPr lang="en-US" sz="1800" b="1" u="sng" dirty="0"/>
              <a:t>directly into the SHBP Enrollment Portal for newly added Dependents no later than December 5, 2022</a:t>
            </a:r>
            <a:r>
              <a:rPr lang="en-US" sz="1800" b="1" dirty="0"/>
              <a:t> to ensure they receive ID Cards prior to January 1, 2023.  </a:t>
            </a:r>
          </a:p>
          <a:p>
            <a:pPr lvl="1"/>
            <a:r>
              <a:rPr lang="en-US" sz="1800" dirty="0"/>
              <a:t>Courtesy Dependent Verification Notification Letters and/or emails will also be sent to your employees who add new dependents. If they do not receive a letter or email, they should contact their HR Department to ensure SHBP has the correct address and/or email address on file if they do not receive a letter or email. </a:t>
            </a:r>
          </a:p>
          <a:p>
            <a:pPr lvl="1"/>
            <a:r>
              <a:rPr lang="en-US" sz="1800" dirty="0"/>
              <a:t>Your employees have </a:t>
            </a:r>
            <a:r>
              <a:rPr lang="en-US" sz="1800" u="sng" dirty="0"/>
              <a:t>45 days</a:t>
            </a:r>
            <a:r>
              <a:rPr lang="en-US" sz="1800" b="1" dirty="0"/>
              <a:t> </a:t>
            </a:r>
            <a:r>
              <a:rPr lang="en-US" sz="1800" dirty="0"/>
              <a:t>to provide Dependent Verification Documentation to SHBP after enrolling their Dependent in SHBP coverage. </a:t>
            </a:r>
          </a:p>
          <a:p>
            <a:pPr lvl="1"/>
            <a:r>
              <a:rPr lang="en-US" sz="1800" dirty="0"/>
              <a:t>Failure to provide valid Dependent Verification documentation for newly added Dependents by </a:t>
            </a:r>
            <a:r>
              <a:rPr lang="en-US" sz="1800" b="1" u="sng" dirty="0"/>
              <a:t>December 5, 2022 </a:t>
            </a:r>
            <a:r>
              <a:rPr lang="en-US" sz="1800" dirty="0"/>
              <a:t>will result in delays in receipt of ID cards to sometime in January 2023, so please encourage your employees to upload their Dependent Verification documentation directly into the SHBP Enrollment Portal by </a:t>
            </a:r>
            <a:r>
              <a:rPr lang="en-US" sz="1800" b="1" u="sng" dirty="0"/>
              <a:t>December 2, 2022</a:t>
            </a:r>
            <a:r>
              <a:rPr lang="en-US" sz="1800" dirty="0"/>
              <a:t>. </a:t>
            </a:r>
          </a:p>
          <a:p>
            <a:endParaRPr lang="en-US" dirty="0"/>
          </a:p>
        </p:txBody>
      </p:sp>
      <p:pic>
        <p:nvPicPr>
          <p:cNvPr id="4" name="GADCH_Audio_Slide25">
            <a:hlinkClick r:id="" action="ppaction://media"/>
            <a:extLst>
              <a:ext uri="{FF2B5EF4-FFF2-40B4-BE49-F238E27FC236}">
                <a16:creationId xmlns:a16="http://schemas.microsoft.com/office/drawing/2014/main" id="{96DEB257-606A-7BC1-8B12-CBFF33EF71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6412" y="2350784"/>
            <a:ext cx="812800" cy="812800"/>
          </a:xfrm>
          <a:prstGeom prst="rect">
            <a:avLst/>
          </a:prstGeom>
        </p:spPr>
      </p:pic>
    </p:spTree>
    <p:extLst>
      <p:ext uri="{BB962C8B-B14F-4D97-AF65-F5344CB8AC3E}">
        <p14:creationId xmlns:p14="http://schemas.microsoft.com/office/powerpoint/2010/main" val="2856971472"/>
      </p:ext>
    </p:extLst>
  </p:cSld>
  <p:clrMapOvr>
    <a:masterClrMapping/>
  </p:clrMapOvr>
  <mc:AlternateContent xmlns:mc="http://schemas.openxmlformats.org/markup-compatibility/2006">
    <mc:Choice xmlns:p14="http://schemas.microsoft.com/office/powerpoint/2010/main" Requires="p14">
      <p:transition spd="slow" p14:dur="2000" advTm="75215"/>
    </mc:Choice>
    <mc:Fallback>
      <p:transition spd="slow" advTm="7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 objId="4"/>
        <p14:stopEvt time="75215"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A88F-F4DA-41BB-B6AC-B2014F41DC99}"/>
              </a:ext>
            </a:extLst>
          </p:cNvPr>
          <p:cNvSpPr>
            <a:spLocks noGrp="1"/>
          </p:cNvSpPr>
          <p:nvPr>
            <p:ph type="title"/>
          </p:nvPr>
        </p:nvSpPr>
        <p:spPr>
          <a:xfrm>
            <a:off x="76200" y="114300"/>
            <a:ext cx="8991600" cy="742950"/>
          </a:xfrm>
        </p:spPr>
        <p:txBody>
          <a:bodyPr/>
          <a:lstStyle/>
          <a:p>
            <a:pPr algn="ctr"/>
            <a:r>
              <a:rPr lang="en-US" sz="3200" dirty="0"/>
              <a:t>Your Retiring Employees’ Responsibilities</a:t>
            </a:r>
          </a:p>
        </p:txBody>
      </p:sp>
      <p:sp>
        <p:nvSpPr>
          <p:cNvPr id="3" name="Content Placeholder 2">
            <a:extLst>
              <a:ext uri="{FF2B5EF4-FFF2-40B4-BE49-F238E27FC236}">
                <a16:creationId xmlns:a16="http://schemas.microsoft.com/office/drawing/2014/main" id="{E4216893-EFCC-4A25-BF0B-9A245B949DF1}"/>
              </a:ext>
            </a:extLst>
          </p:cNvPr>
          <p:cNvSpPr>
            <a:spLocks noGrp="1"/>
          </p:cNvSpPr>
          <p:nvPr>
            <p:ph idx="1"/>
          </p:nvPr>
        </p:nvSpPr>
        <p:spPr>
          <a:xfrm>
            <a:off x="457200" y="971550"/>
            <a:ext cx="8229600" cy="4171950"/>
          </a:xfrm>
        </p:spPr>
        <p:txBody>
          <a:bodyPr/>
          <a:lstStyle/>
          <a:p>
            <a:r>
              <a:rPr lang="en-US" sz="1800" b="1" dirty="0"/>
              <a:t>Employees </a:t>
            </a:r>
            <a:r>
              <a:rPr lang="en-US" sz="1800" b="1" i="1" dirty="0"/>
              <a:t>retiring on January 1, 2023 </a:t>
            </a:r>
            <a:r>
              <a:rPr lang="en-US" sz="1800" b="1" dirty="0"/>
              <a:t>who are not currently enrolled in the SHBP cannot carry coverage as a SHBP retiree</a:t>
            </a:r>
            <a:r>
              <a:rPr lang="en-US" sz="1800" dirty="0"/>
              <a:t> (i.e., Employees must enroll during Open Enrollment </a:t>
            </a:r>
            <a:r>
              <a:rPr lang="en-US" sz="1800" i="1" dirty="0"/>
              <a:t>the year prior to their retirement</a:t>
            </a:r>
            <a:r>
              <a:rPr lang="en-US" sz="1800" dirty="0"/>
              <a:t>).</a:t>
            </a:r>
          </a:p>
          <a:p>
            <a:r>
              <a:rPr lang="en-US" sz="1800" b="1" dirty="0"/>
              <a:t>Employees who make a change during Open Enrollment but retire before the change can become effective on January 1</a:t>
            </a:r>
            <a:r>
              <a:rPr lang="en-US" sz="1800" dirty="0"/>
              <a:t>, will remain in their current elections, plan option/tier prior to Open Enrollment or waiver of coverage status, with covered or no covered dependents, as applicable.</a:t>
            </a:r>
          </a:p>
          <a:p>
            <a:r>
              <a:rPr lang="en-US" sz="1800" b="1" dirty="0"/>
              <a:t>Employees planning to retire must update their email address</a:t>
            </a:r>
            <a:r>
              <a:rPr lang="en-US" sz="1800" dirty="0"/>
              <a:t> in the SHBP Enrollment Portal from their former work email address to a personal or other email address so they can receive SHBP email notifications. Otherwise, email notifications will continue to be sent to their former work email address.</a:t>
            </a:r>
          </a:p>
          <a:p>
            <a:r>
              <a:rPr lang="en-US" sz="1800" b="1" dirty="0"/>
              <a:t>Employees planning to retire must update their physical address and phone number </a:t>
            </a:r>
            <a:r>
              <a:rPr lang="en-US" sz="1800" dirty="0"/>
              <a:t>so they can receive hard copy SHBP notifications. Otherwise, notifications will continue to be sent to an inaccurate address and we will be unable to contact via phone.</a:t>
            </a:r>
          </a:p>
          <a:p>
            <a:pPr marL="0" indent="0">
              <a:buNone/>
            </a:pPr>
            <a:endParaRPr lang="en-US" dirty="0"/>
          </a:p>
        </p:txBody>
      </p:sp>
      <p:pic>
        <p:nvPicPr>
          <p:cNvPr id="4" name="GADCH_Audio_Slide26">
            <a:hlinkClick r:id="" action="ppaction://media"/>
            <a:extLst>
              <a:ext uri="{FF2B5EF4-FFF2-40B4-BE49-F238E27FC236}">
                <a16:creationId xmlns:a16="http://schemas.microsoft.com/office/drawing/2014/main" id="{A848E3D3-AA55-58F6-B783-C1353AC3A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72352" y="2104349"/>
            <a:ext cx="812800" cy="812800"/>
          </a:xfrm>
          <a:prstGeom prst="rect">
            <a:avLst/>
          </a:prstGeom>
        </p:spPr>
      </p:pic>
    </p:spTree>
    <p:extLst>
      <p:ext uri="{BB962C8B-B14F-4D97-AF65-F5344CB8AC3E}">
        <p14:creationId xmlns:p14="http://schemas.microsoft.com/office/powerpoint/2010/main" val="3021777403"/>
      </p:ext>
    </p:extLst>
  </p:cSld>
  <p:clrMapOvr>
    <a:masterClrMapping/>
  </p:clrMapOvr>
  <mc:AlternateContent xmlns:mc="http://schemas.openxmlformats.org/markup-compatibility/2006">
    <mc:Choice xmlns:p14="http://schemas.microsoft.com/office/powerpoint/2010/main" Requires="p14">
      <p:transition spd="slow" p14:dur="2000" advTm="76613"/>
    </mc:Choice>
    <mc:Fallback>
      <p:transition spd="slow" advTm="7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 objId="4"/>
        <p14:stopEvt time="76613"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A88F-F4DA-41BB-B6AC-B2014F41DC99}"/>
              </a:ext>
            </a:extLst>
          </p:cNvPr>
          <p:cNvSpPr>
            <a:spLocks noGrp="1"/>
          </p:cNvSpPr>
          <p:nvPr>
            <p:ph type="title"/>
          </p:nvPr>
        </p:nvSpPr>
        <p:spPr>
          <a:xfrm>
            <a:off x="76200" y="114300"/>
            <a:ext cx="8991600" cy="742950"/>
          </a:xfrm>
        </p:spPr>
        <p:txBody>
          <a:bodyPr/>
          <a:lstStyle/>
          <a:p>
            <a:pPr algn="ctr"/>
            <a:r>
              <a:rPr lang="en-US" sz="3200" dirty="0"/>
              <a:t>Your Retiring Employees’ Responsibilities (continued)</a:t>
            </a:r>
          </a:p>
        </p:txBody>
      </p:sp>
      <p:sp>
        <p:nvSpPr>
          <p:cNvPr id="3" name="Content Placeholder 2">
            <a:extLst>
              <a:ext uri="{FF2B5EF4-FFF2-40B4-BE49-F238E27FC236}">
                <a16:creationId xmlns:a16="http://schemas.microsoft.com/office/drawing/2014/main" id="{E4216893-EFCC-4A25-BF0B-9A245B949DF1}"/>
              </a:ext>
            </a:extLst>
          </p:cNvPr>
          <p:cNvSpPr>
            <a:spLocks noGrp="1"/>
          </p:cNvSpPr>
          <p:nvPr>
            <p:ph idx="1"/>
          </p:nvPr>
        </p:nvSpPr>
        <p:spPr>
          <a:xfrm>
            <a:off x="457200" y="1047750"/>
            <a:ext cx="8229600" cy="3810000"/>
          </a:xfrm>
        </p:spPr>
        <p:txBody>
          <a:bodyPr/>
          <a:lstStyle/>
          <a:p>
            <a:r>
              <a:rPr lang="en-US" sz="1800" b="1" dirty="0"/>
              <a:t>Employees planning to retire should: </a:t>
            </a:r>
          </a:p>
          <a:p>
            <a:pPr marL="800100" lvl="1" indent="-342900">
              <a:buFont typeface="+mj-lt"/>
              <a:buAutoNum type="arabicPeriod"/>
            </a:pPr>
            <a:r>
              <a:rPr lang="en-US" sz="1800" b="1" dirty="0"/>
              <a:t>Review the SHBP Planning to Retire Presentation</a:t>
            </a:r>
            <a:r>
              <a:rPr lang="en-US" sz="1800" dirty="0"/>
              <a:t> on our website at </a:t>
            </a:r>
            <a:r>
              <a:rPr lang="en-US" sz="1800" dirty="0">
                <a:hlinkClick r:id="rId5"/>
              </a:rPr>
              <a:t>https://shbp.georgia.gov/planning-retire</a:t>
            </a:r>
            <a:endParaRPr lang="en-US" sz="1800" dirty="0"/>
          </a:p>
          <a:p>
            <a:pPr marL="800100" lvl="1" indent="-342900">
              <a:buFont typeface="+mj-lt"/>
              <a:buAutoNum type="arabicPeriod"/>
            </a:pPr>
            <a:r>
              <a:rPr lang="en-US" sz="1800" b="1" dirty="0"/>
              <a:t>Review SHBP Retiree Decision Guide</a:t>
            </a:r>
            <a:r>
              <a:rPr lang="en-US" sz="1800" dirty="0"/>
              <a:t> on our website at </a:t>
            </a:r>
            <a:r>
              <a:rPr lang="en-US" sz="1800" dirty="0">
                <a:hlinkClick r:id="rId6"/>
              </a:rPr>
              <a:t>https://shbp.georgia.gov/retiree-option-change-period</a:t>
            </a:r>
            <a:r>
              <a:rPr lang="en-US" sz="1800" dirty="0"/>
              <a:t>. </a:t>
            </a:r>
          </a:p>
          <a:p>
            <a:pPr marL="800100" lvl="1" indent="-342900">
              <a:buFont typeface="+mj-lt"/>
              <a:buAutoNum type="arabicPeriod"/>
            </a:pPr>
            <a:r>
              <a:rPr lang="en-US" sz="1800" b="1" dirty="0"/>
              <a:t>Determine the Subsidy policy they are subject to</a:t>
            </a:r>
            <a:r>
              <a:rPr lang="en-US" sz="1800" dirty="0"/>
              <a:t>, i.e., the Annuitant Basic Subsidy Policy or Annuitant Years of Service Subsidy Policy at </a:t>
            </a:r>
            <a:r>
              <a:rPr lang="en-US" sz="1800" dirty="0">
                <a:hlinkClick r:id="rId7"/>
              </a:rPr>
              <a:t>https://shbp.georgia.gov/retiree-rates</a:t>
            </a:r>
            <a:r>
              <a:rPr lang="en-US" sz="1800" dirty="0"/>
              <a:t>. </a:t>
            </a:r>
          </a:p>
          <a:p>
            <a:r>
              <a:rPr lang="en-US" sz="1800" b="1" dirty="0"/>
              <a:t>Resources for Retiring Employees: </a:t>
            </a:r>
          </a:p>
          <a:p>
            <a:pPr lvl="1"/>
            <a:r>
              <a:rPr lang="en-US" sz="1800" dirty="0"/>
              <a:t>Retiree Rates (including Subsidy information): </a:t>
            </a:r>
            <a:r>
              <a:rPr lang="en-US" sz="1800" dirty="0">
                <a:hlinkClick r:id="rId7"/>
              </a:rPr>
              <a:t>https://shbp.georgia.gov/retiree-rates</a:t>
            </a:r>
            <a:r>
              <a:rPr lang="en-US" sz="1800" dirty="0"/>
              <a:t>.</a:t>
            </a:r>
          </a:p>
          <a:p>
            <a:pPr lvl="1"/>
            <a:r>
              <a:rPr lang="en-US" sz="1800" dirty="0"/>
              <a:t>Turning Age 65: </a:t>
            </a:r>
            <a:r>
              <a:rPr lang="en-US" sz="1800" dirty="0">
                <a:hlinkClick r:id="rId8"/>
              </a:rPr>
              <a:t>https://shbp.georgia.gov/retirees-0/turning-age-65</a:t>
            </a:r>
            <a:r>
              <a:rPr lang="en-US" sz="1800" dirty="0"/>
              <a:t>. </a:t>
            </a:r>
          </a:p>
          <a:p>
            <a:pPr lvl="1"/>
            <a:r>
              <a:rPr lang="en-US" sz="1800" dirty="0"/>
              <a:t>Medicare: </a:t>
            </a:r>
            <a:r>
              <a:rPr lang="en-US" sz="1800" dirty="0">
                <a:hlinkClick r:id="rId9"/>
              </a:rPr>
              <a:t>https://shbp.georgia.gov/retirees-0/retirees-medicare</a:t>
            </a:r>
            <a:r>
              <a:rPr lang="en-US" sz="1800" dirty="0"/>
              <a:t>.</a:t>
            </a:r>
          </a:p>
        </p:txBody>
      </p:sp>
      <p:pic>
        <p:nvPicPr>
          <p:cNvPr id="4" name="GADCH_Audio_Slide27">
            <a:hlinkClick r:id="" action="ppaction://media"/>
            <a:extLst>
              <a:ext uri="{FF2B5EF4-FFF2-40B4-BE49-F238E27FC236}">
                <a16:creationId xmlns:a16="http://schemas.microsoft.com/office/drawing/2014/main" id="{8045928E-6BE3-F1FA-1251-50B1BD9D6C4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91906" y="2007073"/>
            <a:ext cx="812800" cy="812800"/>
          </a:xfrm>
          <a:prstGeom prst="rect">
            <a:avLst/>
          </a:prstGeom>
        </p:spPr>
      </p:pic>
    </p:spTree>
    <p:extLst>
      <p:ext uri="{BB962C8B-B14F-4D97-AF65-F5344CB8AC3E}">
        <p14:creationId xmlns:p14="http://schemas.microsoft.com/office/powerpoint/2010/main" val="1069970481"/>
      </p:ext>
    </p:extLst>
  </p:cSld>
  <p:clrMapOvr>
    <a:masterClrMapping/>
  </p:clrMapOvr>
  <mc:AlternateContent xmlns:mc="http://schemas.openxmlformats.org/markup-compatibility/2006">
    <mc:Choice xmlns:p14="http://schemas.microsoft.com/office/powerpoint/2010/main" Requires="p14">
      <p:transition spd="slow" p14:dur="2000" advTm="61736"/>
    </mc:Choice>
    <mc:Fallback>
      <p:transition spd="slow" advTm="6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61736"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845244" y="2246539"/>
            <a:ext cx="7453512" cy="650421"/>
          </a:xfrm>
        </p:spPr>
        <p:txBody>
          <a:bodyPr/>
          <a:lstStyle/>
          <a:p>
            <a:pPr marL="0" indent="0" algn="ctr">
              <a:buNone/>
            </a:pPr>
            <a:r>
              <a:rPr lang="en-US" sz="3600" b="1" dirty="0"/>
              <a:t>IV. Dependent Verification</a:t>
            </a:r>
          </a:p>
        </p:txBody>
      </p:sp>
      <p:pic>
        <p:nvPicPr>
          <p:cNvPr id="2" name="GADCH_Audio_Slide28">
            <a:hlinkClick r:id="" action="ppaction://media"/>
            <a:extLst>
              <a:ext uri="{FF2B5EF4-FFF2-40B4-BE49-F238E27FC236}">
                <a16:creationId xmlns:a16="http://schemas.microsoft.com/office/drawing/2014/main" id="{C0AD5A5E-B31D-FDD3-3009-4DE815B58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3787" y="1758949"/>
            <a:ext cx="812800" cy="812800"/>
          </a:xfrm>
          <a:prstGeom prst="rect">
            <a:avLst/>
          </a:prstGeom>
        </p:spPr>
      </p:pic>
    </p:spTree>
    <p:extLst>
      <p:ext uri="{BB962C8B-B14F-4D97-AF65-F5344CB8AC3E}">
        <p14:creationId xmlns:p14="http://schemas.microsoft.com/office/powerpoint/2010/main" val="127653703"/>
      </p:ext>
    </p:extLst>
  </p:cSld>
  <p:clrMapOvr>
    <a:masterClrMapping/>
  </p:clrMapOvr>
  <mc:AlternateContent xmlns:mc="http://schemas.openxmlformats.org/markup-compatibility/2006">
    <mc:Choice xmlns:p14="http://schemas.microsoft.com/office/powerpoint/2010/main" Requires="p14">
      <p:transition spd="slow" p14:dur="2000" advTm="5101"/>
    </mc:Choice>
    <mc:Fallback>
      <p:transition spd="slow" advTm="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 objId="2"/>
        <p14:stopEvt time="510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200" dirty="0"/>
              <a:t>Purpose</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686800" cy="3810000"/>
          </a:xfrm>
        </p:spPr>
        <p:txBody>
          <a:bodyPr/>
          <a:lstStyle/>
          <a:p>
            <a:pPr marL="0" indent="0">
              <a:buNone/>
            </a:pPr>
            <a:r>
              <a:rPr lang="en-US" sz="1800" b="1" dirty="0"/>
              <a:t>This Train-the-Trainer Presentation is an Open Enrollment reference tool for Employers. The purpose of this Presentation is to:</a:t>
            </a:r>
          </a:p>
          <a:p>
            <a:r>
              <a:rPr lang="en-US" sz="1800" dirty="0"/>
              <a:t>Provide Employers information on available reports produced during Open Enrollment so they can ensure eligible employees within their organization have an opportunity to enroll;</a:t>
            </a:r>
          </a:p>
          <a:p>
            <a:r>
              <a:rPr lang="en-US" sz="1800" dirty="0"/>
              <a:t>Provide Employers the revised schedules for billing reports for the remainder of 2022 through the January 2023 billing cycle, and </a:t>
            </a:r>
          </a:p>
          <a:p>
            <a:r>
              <a:rPr lang="en-US" sz="1800" dirty="0"/>
              <a:t>Assist Employing Entities with educating their eligible employees on the annual Open Enrollment period and plan options offered in Plan Year 2023. </a:t>
            </a:r>
          </a:p>
          <a:p>
            <a:pPr marL="0" indent="0">
              <a:buNone/>
            </a:pPr>
            <a:endParaRPr lang="en-US" sz="800" i="1" dirty="0"/>
          </a:p>
          <a:p>
            <a:pPr marL="0" indent="0">
              <a:buNone/>
            </a:pPr>
            <a:r>
              <a:rPr lang="en-US" sz="1400" b="1" i="1" dirty="0"/>
              <a:t>Note: </a:t>
            </a:r>
            <a:r>
              <a:rPr lang="en-US" sz="1400" dirty="0"/>
              <a:t>The Active Member Presentation</a:t>
            </a:r>
            <a:r>
              <a:rPr lang="en-US" sz="1400" strike="sngStrike" dirty="0"/>
              <a:t>s</a:t>
            </a:r>
            <a:r>
              <a:rPr lang="en-US" sz="1400" dirty="0"/>
              <a:t> and Decision Guide are reference tools for Open Enrollment for Active Members and Eligible Employees and are available on the SHBP website at </a:t>
            </a:r>
            <a:r>
              <a:rPr lang="en-US" sz="1400" dirty="0">
                <a:solidFill>
                  <a:schemeClr val="tx2">
                    <a:lumMod val="60000"/>
                    <a:lumOff val="40000"/>
                  </a:schemeClr>
                </a:solidFill>
                <a:hlinkClick r:id="rId5">
                  <a:extLst>
                    <a:ext uri="{A12FA001-AC4F-418D-AE19-62706E023703}">
                      <ahyp:hlinkClr xmlns:ahyp="http://schemas.microsoft.com/office/drawing/2018/hyperlinkcolor" val="tx"/>
                    </a:ext>
                  </a:extLst>
                </a:hlinkClick>
              </a:rPr>
              <a:t>https://shbp.georgia.gov/enrollment/open-enrollment</a:t>
            </a:r>
            <a:r>
              <a:rPr lang="en-US" sz="1400" dirty="0">
                <a:solidFill>
                  <a:schemeClr val="tx2">
                    <a:lumMod val="60000"/>
                    <a:lumOff val="40000"/>
                  </a:schemeClr>
                </a:solidFill>
              </a:rPr>
              <a:t>. </a:t>
            </a:r>
            <a:r>
              <a:rPr lang="en-US" sz="1400" dirty="0"/>
              <a:t>This year’s Open Enrollment (OE) will include in-person benefit fairs in addition to virtual meetings (either online or by phone) to educate on the Plan Options for the 2023 Plan Year. These meetings are designed for Commercial (active non-MA) SHBP members. The schedules for OE in-person benefit fairs and virtual meetings are available on the SHBP website at </a:t>
            </a:r>
            <a:r>
              <a:rPr lang="en-US" sz="1400" dirty="0">
                <a:hlinkClick r:id="rId5"/>
              </a:rPr>
              <a:t>https://shbp.georgia.gov/enrollment/open-enrollment</a:t>
            </a:r>
            <a:r>
              <a:rPr lang="en-US" sz="1400" dirty="0"/>
              <a:t> .</a:t>
            </a:r>
          </a:p>
        </p:txBody>
      </p:sp>
      <p:pic>
        <p:nvPicPr>
          <p:cNvPr id="4" name="GADCH_Audio_Slide2.mp3">
            <a:hlinkClick r:id="" action="ppaction://media"/>
            <a:extLst>
              <a:ext uri="{FF2B5EF4-FFF2-40B4-BE49-F238E27FC236}">
                <a16:creationId xmlns:a16="http://schemas.microsoft.com/office/drawing/2014/main" id="{5A1D4E80-0BDB-28B2-77AE-90BEAA7EDA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62571" y="2269112"/>
            <a:ext cx="812800" cy="812800"/>
          </a:xfrm>
          <a:prstGeom prst="rect">
            <a:avLst/>
          </a:prstGeom>
        </p:spPr>
      </p:pic>
    </p:spTree>
    <p:extLst>
      <p:ext uri="{BB962C8B-B14F-4D97-AF65-F5344CB8AC3E}">
        <p14:creationId xmlns:p14="http://schemas.microsoft.com/office/powerpoint/2010/main" val="2204257586"/>
      </p:ext>
    </p:extLst>
  </p:cSld>
  <p:clrMapOvr>
    <a:masterClrMapping/>
  </p:clrMapOvr>
  <mc:AlternateContent xmlns:mc="http://schemas.openxmlformats.org/markup-compatibility/2006">
    <mc:Choice xmlns:p14="http://schemas.microsoft.com/office/powerpoint/2010/main" Requires="p14">
      <p:transition spd="slow" p14:dur="2000" advTm="92755"/>
    </mc:Choice>
    <mc:Fallback>
      <p:transition spd="slow" advTm="9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 objId="4"/>
        <p14:stopEvt time="92755"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600" dirty="0"/>
              <a:t>Dependent Verification</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686800" cy="3810000"/>
          </a:xfrm>
        </p:spPr>
        <p:txBody>
          <a:bodyPr/>
          <a:lstStyle/>
          <a:p>
            <a:pPr marL="0" indent="0">
              <a:buNone/>
            </a:pPr>
            <a:r>
              <a:rPr lang="en-US" sz="1800" b="1"/>
              <a:t>In this section of the presentation, </a:t>
            </a:r>
            <a:r>
              <a:rPr lang="en-US" sz="1800" b="1" i="1"/>
              <a:t>Dependent Verification</a:t>
            </a:r>
            <a:r>
              <a:rPr lang="en-US" sz="1800" b="1"/>
              <a:t>, we will discuss the following:</a:t>
            </a:r>
          </a:p>
          <a:p>
            <a:pPr marL="0" indent="0">
              <a:buNone/>
            </a:pPr>
            <a:endParaRPr lang="en-US" sz="1800" b="1"/>
          </a:p>
          <a:p>
            <a:pPr>
              <a:buFont typeface="Wingdings" panose="05000000000000000000" pitchFamily="2" charset="2"/>
              <a:buChar char="v"/>
            </a:pPr>
            <a:r>
              <a:rPr lang="en-US" sz="1800"/>
              <a:t>Dependent Verification Process</a:t>
            </a:r>
          </a:p>
          <a:p>
            <a:pPr>
              <a:buFont typeface="Wingdings" panose="05000000000000000000" pitchFamily="2" charset="2"/>
              <a:buChar char="v"/>
            </a:pPr>
            <a:r>
              <a:rPr lang="en-US" sz="1800"/>
              <a:t>Pended Events </a:t>
            </a:r>
          </a:p>
          <a:p>
            <a:pPr>
              <a:buFont typeface="Wingdings" panose="05000000000000000000" pitchFamily="2" charset="2"/>
              <a:buChar char="v"/>
            </a:pPr>
            <a:r>
              <a:rPr lang="en-US" sz="1800"/>
              <a:t>Non-Pended Events</a:t>
            </a:r>
          </a:p>
          <a:p>
            <a:pPr>
              <a:buFont typeface="Wingdings" panose="05000000000000000000" pitchFamily="2" charset="2"/>
              <a:buChar char="v"/>
            </a:pPr>
            <a:r>
              <a:rPr lang="en-US" sz="1800"/>
              <a:t>Pending Dependent Report</a:t>
            </a:r>
          </a:p>
          <a:p>
            <a:pPr marL="0" indent="0">
              <a:buNone/>
            </a:pPr>
            <a:endParaRPr lang="en-US" sz="1800" i="1"/>
          </a:p>
          <a:p>
            <a:pPr marL="0" indent="0">
              <a:buNone/>
            </a:pPr>
            <a:endParaRPr lang="en-US" sz="1800"/>
          </a:p>
        </p:txBody>
      </p:sp>
      <p:pic>
        <p:nvPicPr>
          <p:cNvPr id="4" name="GADCH_Audio_Slide29">
            <a:hlinkClick r:id="" action="ppaction://media"/>
            <a:extLst>
              <a:ext uri="{FF2B5EF4-FFF2-40B4-BE49-F238E27FC236}">
                <a16:creationId xmlns:a16="http://schemas.microsoft.com/office/drawing/2014/main" id="{9E6DA25D-F0D0-6E1F-33F5-26AEF460A8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4088" y="1758950"/>
            <a:ext cx="812800" cy="812800"/>
          </a:xfrm>
          <a:prstGeom prst="rect">
            <a:avLst/>
          </a:prstGeom>
        </p:spPr>
      </p:pic>
    </p:spTree>
    <p:extLst>
      <p:ext uri="{BB962C8B-B14F-4D97-AF65-F5344CB8AC3E}">
        <p14:creationId xmlns:p14="http://schemas.microsoft.com/office/powerpoint/2010/main" val="1560141415"/>
      </p:ext>
    </p:extLst>
  </p:cSld>
  <p:clrMapOvr>
    <a:masterClrMapping/>
  </p:clrMapOvr>
  <mc:AlternateContent xmlns:mc="http://schemas.openxmlformats.org/markup-compatibility/2006">
    <mc:Choice xmlns:p14="http://schemas.microsoft.com/office/powerpoint/2010/main" Requires="p14">
      <p:transition spd="slow" p14:dur="2000" advTm="13177"/>
    </mc:Choice>
    <mc:Fallback>
      <p:transition spd="slow" advTm="13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 objId="4"/>
        <p14:stopEvt time="13177"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71550"/>
          </a:xfrm>
        </p:spPr>
        <p:txBody>
          <a:bodyPr>
            <a:noAutofit/>
          </a:bodyPr>
          <a:lstStyle/>
          <a:p>
            <a:pPr algn="ctr"/>
            <a:r>
              <a:rPr lang="en-US" sz="3200" dirty="0"/>
              <a:t>Dependent Verification Process</a:t>
            </a:r>
          </a:p>
        </p:txBody>
      </p:sp>
      <p:sp>
        <p:nvSpPr>
          <p:cNvPr id="3" name="Content Placeholder 2"/>
          <p:cNvSpPr>
            <a:spLocks noGrp="1"/>
          </p:cNvSpPr>
          <p:nvPr>
            <p:ph idx="1"/>
          </p:nvPr>
        </p:nvSpPr>
        <p:spPr>
          <a:xfrm>
            <a:off x="190500" y="990600"/>
            <a:ext cx="8763000" cy="3733800"/>
          </a:xfrm>
        </p:spPr>
        <p:txBody>
          <a:bodyPr>
            <a:noAutofit/>
          </a:bodyPr>
          <a:lstStyle/>
          <a:p>
            <a:r>
              <a:rPr lang="en-US" sz="1800" b="1" dirty="0"/>
              <a:t>Pending Status: </a:t>
            </a:r>
            <a:r>
              <a:rPr lang="en-US" sz="1800" dirty="0"/>
              <a:t>Dependents are Not Added to coverage until the Member provides verification of their Dependent’s eligibility. Dependents awaiting approval are placed in a PENDING status.</a:t>
            </a:r>
          </a:p>
          <a:p>
            <a:r>
              <a:rPr lang="en-US" sz="1800" b="1" dirty="0"/>
              <a:t>Premium Billing: </a:t>
            </a:r>
            <a:r>
              <a:rPr lang="en-US" sz="1800" dirty="0"/>
              <a:t>SHBP Does Not bill Employers for Dependents until the verification documentation has been received and approved. </a:t>
            </a:r>
            <a:r>
              <a:rPr lang="en-US" sz="1800" i="1" dirty="0"/>
              <a:t>Therefore, Employers should not bill Active Members for a Plan Option and/or Tier change until it is adjusted on their Premium Billing Report (BRP).</a:t>
            </a:r>
            <a:r>
              <a:rPr lang="en-US" sz="1800" dirty="0"/>
              <a:t> Dependents will appear on the next Premium Billing Report (BRP) after their effective date. </a:t>
            </a:r>
          </a:p>
          <a:p>
            <a:r>
              <a:rPr lang="en-US" sz="1800" b="1" dirty="0"/>
              <a:t>Approvals:</a:t>
            </a:r>
            <a:r>
              <a:rPr lang="en-US" sz="1800" dirty="0"/>
              <a:t> If Dependent’s verification documentation is approved, they will be added to Member’s coverage in the SHBP Enrollment Portal and Third-Party Administrators* system as of the effective date, in accordance with SHBP Rules and Regulations.</a:t>
            </a:r>
          </a:p>
          <a:p>
            <a:r>
              <a:rPr lang="en-US" sz="1800" b="1" dirty="0"/>
              <a:t>Failures:</a:t>
            </a:r>
            <a:r>
              <a:rPr lang="en-US" sz="1800" dirty="0"/>
              <a:t> If Dependent fails the verification process, the Employer’s bill is not impacted.</a:t>
            </a:r>
          </a:p>
          <a:p>
            <a:pPr marL="0" lvl="1" indent="0">
              <a:lnSpc>
                <a:spcPct val="120000"/>
              </a:lnSpc>
              <a:buNone/>
            </a:pPr>
            <a:endParaRPr lang="en-US" sz="1000" dirty="0"/>
          </a:p>
          <a:p>
            <a:pPr marL="0" lvl="1" indent="0">
              <a:lnSpc>
                <a:spcPct val="120000"/>
              </a:lnSpc>
              <a:buNone/>
            </a:pPr>
            <a:r>
              <a:rPr lang="en-US" sz="1050" dirty="0"/>
              <a:t>*Note: Files are transmitted to Third Party Administrators twice a week. </a:t>
            </a:r>
          </a:p>
          <a:p>
            <a:pPr marL="0" lvl="1" indent="0">
              <a:lnSpc>
                <a:spcPct val="120000"/>
              </a:lnSpc>
              <a:buNone/>
            </a:pPr>
            <a:endParaRPr lang="en-US" sz="1800" dirty="0"/>
          </a:p>
        </p:txBody>
      </p:sp>
      <p:pic>
        <p:nvPicPr>
          <p:cNvPr id="4" name="GADCH_Audio_Slide30">
            <a:hlinkClick r:id="" action="ppaction://media"/>
            <a:extLst>
              <a:ext uri="{FF2B5EF4-FFF2-40B4-BE49-F238E27FC236}">
                <a16:creationId xmlns:a16="http://schemas.microsoft.com/office/drawing/2014/main" id="{402FC8A2-C52C-B00D-47EF-91B4F8E35F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8395" y="1611481"/>
            <a:ext cx="812800" cy="812800"/>
          </a:xfrm>
          <a:prstGeom prst="rect">
            <a:avLst/>
          </a:prstGeom>
        </p:spPr>
      </p:pic>
    </p:spTree>
    <p:extLst>
      <p:ext uri="{BB962C8B-B14F-4D97-AF65-F5344CB8AC3E}">
        <p14:creationId xmlns:p14="http://schemas.microsoft.com/office/powerpoint/2010/main" val="1609998724"/>
      </p:ext>
    </p:extLst>
  </p:cSld>
  <p:clrMapOvr>
    <a:masterClrMapping/>
  </p:clrMapOvr>
  <mc:AlternateContent xmlns:mc="http://schemas.openxmlformats.org/markup-compatibility/2006">
    <mc:Choice xmlns:p14="http://schemas.microsoft.com/office/powerpoint/2010/main" Requires="p14">
      <p:transition spd="slow" p14:dur="2000" advTm="69272"/>
    </mc:Choice>
    <mc:Fallback>
      <p:transition spd="slow" advTm="69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69272" objId="4"/>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71550"/>
          </a:xfrm>
        </p:spPr>
        <p:txBody>
          <a:bodyPr>
            <a:noAutofit/>
          </a:bodyPr>
          <a:lstStyle/>
          <a:p>
            <a:pPr algn="ctr"/>
            <a:r>
              <a:rPr lang="en-US" sz="3200" dirty="0"/>
              <a:t>Dependent Verification Process (continued)</a:t>
            </a:r>
          </a:p>
        </p:txBody>
      </p:sp>
      <p:sp>
        <p:nvSpPr>
          <p:cNvPr id="3" name="Content Placeholder 2"/>
          <p:cNvSpPr>
            <a:spLocks noGrp="1"/>
          </p:cNvSpPr>
          <p:nvPr>
            <p:ph idx="1"/>
          </p:nvPr>
        </p:nvSpPr>
        <p:spPr>
          <a:xfrm>
            <a:off x="228600" y="1047750"/>
            <a:ext cx="8686800" cy="3733800"/>
          </a:xfrm>
        </p:spPr>
        <p:txBody>
          <a:bodyPr>
            <a:noAutofit/>
          </a:bodyPr>
          <a:lstStyle/>
          <a:p>
            <a:pPr marL="0" indent="0" algn="ctr">
              <a:buNone/>
            </a:pPr>
            <a:r>
              <a:rPr lang="en-US" sz="2000" b="1" dirty="0"/>
              <a:t>Pended Events</a:t>
            </a:r>
          </a:p>
          <a:p>
            <a:pPr marL="0" indent="0">
              <a:buNone/>
            </a:pPr>
            <a:r>
              <a:rPr lang="en-US" sz="1800" dirty="0"/>
              <a:t>Below is a list of all Events that Pend in the SHBP Enrollment Portal until the Active Member or eligible employee provides documentation that meets SHBP’s list of approved verification documents or until the deadline to provide the documentation has passed, whichever occurs first. This means the Plan Option and/or Tier </a:t>
            </a:r>
            <a:r>
              <a:rPr lang="en-US" sz="1800" u="sng" dirty="0"/>
              <a:t>will not change</a:t>
            </a:r>
            <a:r>
              <a:rPr lang="en-US" sz="1800" dirty="0"/>
              <a:t> in the SHBP Enrollment Portal or in the Third Party Administrators medical system.</a:t>
            </a:r>
          </a:p>
          <a:p>
            <a:pPr marL="0" indent="0">
              <a:buNone/>
            </a:pPr>
            <a:endParaRPr lang="en-US" sz="1800" dirty="0"/>
          </a:p>
        </p:txBody>
      </p:sp>
      <p:sp>
        <p:nvSpPr>
          <p:cNvPr id="6" name="TextBox 5">
            <a:extLst>
              <a:ext uri="{FF2B5EF4-FFF2-40B4-BE49-F238E27FC236}">
                <a16:creationId xmlns:a16="http://schemas.microsoft.com/office/drawing/2014/main" id="{4A01B66C-7C95-4773-B79B-2F685BA3AF7D}"/>
              </a:ext>
            </a:extLst>
          </p:cNvPr>
          <p:cNvSpPr txBox="1"/>
          <p:nvPr/>
        </p:nvSpPr>
        <p:spPr>
          <a:xfrm>
            <a:off x="417893" y="2923880"/>
            <a:ext cx="4150179" cy="2308324"/>
          </a:xfrm>
          <a:prstGeom prst="rect">
            <a:avLst/>
          </a:prstGeom>
          <a:noFill/>
        </p:spPr>
        <p:txBody>
          <a:bodyPr wrap="square" rtlCol="0">
            <a:spAutoFit/>
          </a:bodyPr>
          <a:lstStyle/>
          <a:p>
            <a:pPr marL="457200" indent="-457200">
              <a:buFont typeface="+mj-lt"/>
              <a:buAutoNum type="arabicPeriod"/>
            </a:pPr>
            <a:r>
              <a:rPr lang="en-US" dirty="0">
                <a:latin typeface="+mn-lt"/>
              </a:rPr>
              <a:t>Marriage</a:t>
            </a:r>
          </a:p>
          <a:p>
            <a:pPr marL="457200" indent="-457200">
              <a:buFont typeface="+mj-lt"/>
              <a:buAutoNum type="arabicPeriod"/>
            </a:pPr>
            <a:r>
              <a:rPr lang="en-US" dirty="0">
                <a:latin typeface="+mn-lt"/>
              </a:rPr>
              <a:t>Divorce</a:t>
            </a:r>
          </a:p>
          <a:p>
            <a:pPr marL="457200" indent="-457200">
              <a:buFont typeface="+mj-lt"/>
              <a:buAutoNum type="arabicPeriod"/>
            </a:pPr>
            <a:r>
              <a:rPr lang="en-US" dirty="0">
                <a:latin typeface="+mn-lt"/>
              </a:rPr>
              <a:t>Gain Guardianship</a:t>
            </a:r>
          </a:p>
          <a:p>
            <a:pPr marL="457200" indent="-457200">
              <a:buFont typeface="+mj-lt"/>
              <a:buAutoNum type="arabicPeriod"/>
            </a:pPr>
            <a:r>
              <a:rPr lang="en-US" dirty="0">
                <a:latin typeface="+mn-lt"/>
              </a:rPr>
              <a:t>Lose Guardianship</a:t>
            </a:r>
          </a:p>
          <a:p>
            <a:pPr marL="457200" indent="-457200">
              <a:buFont typeface="+mj-lt"/>
              <a:buAutoNum type="arabicPeriod"/>
            </a:pPr>
            <a:r>
              <a:rPr lang="en-US" dirty="0">
                <a:latin typeface="+mn-lt"/>
              </a:rPr>
              <a:t>Gain Coverage Elsewhere Due to Dependent’s Employment or Employer’s Open Enrollment</a:t>
            </a:r>
          </a:p>
          <a:p>
            <a:endParaRPr lang="en-US" dirty="0">
              <a:latin typeface="+mn-lt"/>
            </a:endParaRPr>
          </a:p>
        </p:txBody>
      </p:sp>
      <p:sp>
        <p:nvSpPr>
          <p:cNvPr id="7" name="TextBox 6">
            <a:extLst>
              <a:ext uri="{FF2B5EF4-FFF2-40B4-BE49-F238E27FC236}">
                <a16:creationId xmlns:a16="http://schemas.microsoft.com/office/drawing/2014/main" id="{B19AB27A-247C-41C2-ADBC-DEE8373F6847}"/>
              </a:ext>
            </a:extLst>
          </p:cNvPr>
          <p:cNvSpPr txBox="1"/>
          <p:nvPr/>
        </p:nvSpPr>
        <p:spPr>
          <a:xfrm>
            <a:off x="4382708" y="2923880"/>
            <a:ext cx="4343399" cy="2308324"/>
          </a:xfrm>
          <a:prstGeom prst="rect">
            <a:avLst/>
          </a:prstGeom>
          <a:noFill/>
        </p:spPr>
        <p:txBody>
          <a:bodyPr wrap="square" rtlCol="0">
            <a:spAutoFit/>
          </a:bodyPr>
          <a:lstStyle/>
          <a:p>
            <a:pPr marL="457200" indent="-457200">
              <a:buFont typeface="+mj-lt"/>
              <a:buAutoNum type="arabicPeriod" startAt="6"/>
            </a:pPr>
            <a:r>
              <a:rPr lang="en-US" dirty="0">
                <a:latin typeface="+mn-lt"/>
              </a:rPr>
              <a:t>Lose Group Coverage Elsewhere</a:t>
            </a:r>
          </a:p>
          <a:p>
            <a:pPr marL="457200" indent="-457200">
              <a:buFont typeface="+mj-lt"/>
              <a:buAutoNum type="arabicPeriod" startAt="6"/>
            </a:pPr>
            <a:r>
              <a:rPr lang="en-US" dirty="0">
                <a:latin typeface="+mn-lt"/>
              </a:rPr>
              <a:t>Dependent(s) Gain Medicaid</a:t>
            </a:r>
          </a:p>
          <a:p>
            <a:pPr marL="457200" indent="-457200">
              <a:buFont typeface="+mj-lt"/>
              <a:buAutoNum type="arabicPeriod" startAt="6"/>
            </a:pPr>
            <a:r>
              <a:rPr lang="en-US" dirty="0">
                <a:latin typeface="+mn-lt"/>
              </a:rPr>
              <a:t>Dependent(s) Loses </a:t>
            </a:r>
            <a:r>
              <a:rPr lang="en-US" dirty="0" err="1">
                <a:latin typeface="+mn-lt"/>
              </a:rPr>
              <a:t>PeachCare</a:t>
            </a:r>
            <a:r>
              <a:rPr lang="en-US" dirty="0">
                <a:latin typeface="+mn-lt"/>
              </a:rPr>
              <a:t> or Medicaid</a:t>
            </a:r>
          </a:p>
          <a:p>
            <a:pPr marL="457200" indent="-457200">
              <a:buFont typeface="+mj-lt"/>
              <a:buAutoNum type="arabicPeriod" startAt="6"/>
            </a:pPr>
            <a:r>
              <a:rPr lang="en-US" dirty="0">
                <a:latin typeface="+mn-lt"/>
              </a:rPr>
              <a:t>Change My Tobacco User Status</a:t>
            </a:r>
          </a:p>
          <a:p>
            <a:pPr marL="457200" indent="-457200">
              <a:buFont typeface="+mj-lt"/>
              <a:buAutoNum type="arabicPeriod" startAt="6"/>
            </a:pPr>
            <a:r>
              <a:rPr lang="en-US" dirty="0">
                <a:latin typeface="+mn-lt"/>
              </a:rPr>
              <a:t>Open Enrollment / Retiree Option Change Period</a:t>
            </a:r>
          </a:p>
          <a:p>
            <a:endParaRPr lang="en-US" dirty="0">
              <a:latin typeface="+mn-lt"/>
            </a:endParaRPr>
          </a:p>
        </p:txBody>
      </p:sp>
      <p:pic>
        <p:nvPicPr>
          <p:cNvPr id="8" name="GADCH_Audio_Slide31">
            <a:hlinkClick r:id="" action="ppaction://media"/>
            <a:extLst>
              <a:ext uri="{FF2B5EF4-FFF2-40B4-BE49-F238E27FC236}">
                <a16:creationId xmlns:a16="http://schemas.microsoft.com/office/drawing/2014/main" id="{4C08ABA8-810C-79DE-A11F-2B82F00270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81177" y="2165350"/>
            <a:ext cx="812800" cy="812800"/>
          </a:xfrm>
          <a:prstGeom prst="rect">
            <a:avLst/>
          </a:prstGeom>
        </p:spPr>
      </p:pic>
    </p:spTree>
    <p:extLst>
      <p:ext uri="{BB962C8B-B14F-4D97-AF65-F5344CB8AC3E}">
        <p14:creationId xmlns:p14="http://schemas.microsoft.com/office/powerpoint/2010/main" val="1165918041"/>
      </p:ext>
    </p:extLst>
  </p:cSld>
  <p:clrMapOvr>
    <a:masterClrMapping/>
  </p:clrMapOvr>
  <mc:AlternateContent xmlns:mc="http://schemas.openxmlformats.org/markup-compatibility/2006">
    <mc:Choice xmlns:p14="http://schemas.microsoft.com/office/powerpoint/2010/main" Requires="p14">
      <p:transition spd="slow" p14:dur="2000" advTm="58570"/>
    </mc:Choice>
    <mc:Fallback>
      <p:transition spd="slow" advTm="5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9" objId="8"/>
        <p14:stopEvt time="58570" objId="8"/>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71550"/>
          </a:xfrm>
        </p:spPr>
        <p:txBody>
          <a:bodyPr>
            <a:noAutofit/>
          </a:bodyPr>
          <a:lstStyle/>
          <a:p>
            <a:pPr algn="ctr"/>
            <a:r>
              <a:rPr lang="en-US" sz="3200" dirty="0"/>
              <a:t>Dependent Verification Process (continued)</a:t>
            </a:r>
          </a:p>
        </p:txBody>
      </p:sp>
      <p:sp>
        <p:nvSpPr>
          <p:cNvPr id="3" name="Content Placeholder 2"/>
          <p:cNvSpPr>
            <a:spLocks noGrp="1"/>
          </p:cNvSpPr>
          <p:nvPr>
            <p:ph idx="1"/>
          </p:nvPr>
        </p:nvSpPr>
        <p:spPr>
          <a:xfrm>
            <a:off x="76200" y="982436"/>
            <a:ext cx="8991600" cy="3733800"/>
          </a:xfrm>
        </p:spPr>
        <p:txBody>
          <a:bodyPr>
            <a:noAutofit/>
          </a:bodyPr>
          <a:lstStyle/>
          <a:p>
            <a:pPr marL="0" indent="0" algn="ctr">
              <a:buNone/>
            </a:pPr>
            <a:r>
              <a:rPr lang="en-US" sz="2000" b="1" dirty="0"/>
              <a:t>Non-Pended Events </a:t>
            </a:r>
          </a:p>
          <a:p>
            <a:pPr marL="0" indent="0">
              <a:buNone/>
            </a:pPr>
            <a:r>
              <a:rPr lang="en-US" sz="1800" dirty="0"/>
              <a:t>Below is a list of all Events that Do Not Pend in the SHBP Enrollment Portal, meaning coverage is added immediately prior to the Active Member or eligible employee providing verification documentation. This means the Plan Option and/or Tier will change in the SHBP Enrollment Portal and the change will be transmitted via file to SHBP TPAs.</a:t>
            </a:r>
          </a:p>
          <a:p>
            <a:pPr>
              <a:buFont typeface="Arial" panose="020B0604020202020204" pitchFamily="34" charset="0"/>
              <a:buChar char="•"/>
            </a:pPr>
            <a:r>
              <a:rPr lang="en-US" sz="1800" dirty="0"/>
              <a:t>Birth</a:t>
            </a:r>
          </a:p>
          <a:p>
            <a:pPr>
              <a:buFont typeface="Arial" panose="020B0604020202020204" pitchFamily="34" charset="0"/>
              <a:buChar char="•"/>
            </a:pPr>
            <a:r>
              <a:rPr lang="en-US" sz="1800" dirty="0"/>
              <a:t>Adoption</a:t>
            </a:r>
          </a:p>
          <a:p>
            <a:pPr>
              <a:buFont typeface="Arial" panose="020B0604020202020204" pitchFamily="34" charset="0"/>
              <a:buChar char="•"/>
            </a:pPr>
            <a:r>
              <a:rPr lang="en-US" sz="1800" dirty="0"/>
              <a:t>Death of Dependent</a:t>
            </a:r>
          </a:p>
          <a:p>
            <a:pPr marL="0" indent="0">
              <a:buNone/>
            </a:pPr>
            <a:endParaRPr lang="en-US" sz="1000" dirty="0"/>
          </a:p>
          <a:p>
            <a:pPr marL="0" indent="0">
              <a:buNone/>
            </a:pPr>
            <a:r>
              <a:rPr lang="en-US" sz="1800" dirty="0"/>
              <a:t>If the Member fails to subsequently provide the required verification documentation, a retroactive change to the Plan Option and/or Tier, if applicable, will appear on the:</a:t>
            </a:r>
          </a:p>
          <a:p>
            <a:pPr>
              <a:buFont typeface="Arial" panose="020B0604020202020204" pitchFamily="34" charset="0"/>
              <a:buChar char="•"/>
            </a:pPr>
            <a:r>
              <a:rPr lang="en-US" sz="1800" dirty="0"/>
              <a:t>Employer’s Proof Bill next business day, and</a:t>
            </a:r>
          </a:p>
          <a:p>
            <a:pPr>
              <a:buFont typeface="Arial" panose="020B0604020202020204" pitchFamily="34" charset="0"/>
              <a:buChar char="•"/>
            </a:pPr>
            <a:r>
              <a:rPr lang="en-US" sz="1800" dirty="0"/>
              <a:t>Employer’s Premium Billing Report (BRP) in 1 to 2 billing cycles.</a:t>
            </a:r>
          </a:p>
        </p:txBody>
      </p:sp>
      <p:pic>
        <p:nvPicPr>
          <p:cNvPr id="4" name="GADCH_Audio_Slide32">
            <a:hlinkClick r:id="" action="ppaction://media"/>
            <a:extLst>
              <a:ext uri="{FF2B5EF4-FFF2-40B4-BE49-F238E27FC236}">
                <a16:creationId xmlns:a16="http://schemas.microsoft.com/office/drawing/2014/main" id="{D0E1DE54-4D71-288A-7383-0DE4B38E92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8939" y="2165350"/>
            <a:ext cx="812800" cy="812800"/>
          </a:xfrm>
          <a:prstGeom prst="rect">
            <a:avLst/>
          </a:prstGeom>
        </p:spPr>
      </p:pic>
    </p:spTree>
    <p:extLst>
      <p:ext uri="{BB962C8B-B14F-4D97-AF65-F5344CB8AC3E}">
        <p14:creationId xmlns:p14="http://schemas.microsoft.com/office/powerpoint/2010/main" val="4164789197"/>
      </p:ext>
    </p:extLst>
  </p:cSld>
  <p:clrMapOvr>
    <a:masterClrMapping/>
  </p:clrMapOvr>
  <mc:AlternateContent xmlns:mc="http://schemas.openxmlformats.org/markup-compatibility/2006">
    <mc:Choice xmlns:p14="http://schemas.microsoft.com/office/powerpoint/2010/main" Requires="p14">
      <p:transition spd="slow" p14:dur="2000" advTm="40686"/>
    </mc:Choice>
    <mc:Fallback>
      <p:transition spd="slow" advTm="4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 objId="4"/>
        <p14:stopEvt time="40686" objId="4"/>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D4A7-F2FB-438D-8342-485DFADDFBE8}"/>
              </a:ext>
            </a:extLst>
          </p:cNvPr>
          <p:cNvSpPr>
            <a:spLocks noGrp="1"/>
          </p:cNvSpPr>
          <p:nvPr>
            <p:ph type="title"/>
          </p:nvPr>
        </p:nvSpPr>
        <p:spPr>
          <a:xfrm>
            <a:off x="76200" y="114300"/>
            <a:ext cx="8991600" cy="742950"/>
          </a:xfrm>
        </p:spPr>
        <p:txBody>
          <a:bodyPr/>
          <a:lstStyle/>
          <a:p>
            <a:pPr algn="ctr"/>
            <a:r>
              <a:rPr lang="en-US" sz="3200" kern="1200" dirty="0">
                <a:latin typeface="Arial"/>
                <a:cs typeface="Arial"/>
              </a:rPr>
              <a:t>Pending Dependent Report</a:t>
            </a:r>
            <a:endParaRPr lang="en-US" sz="3200" dirty="0"/>
          </a:p>
        </p:txBody>
      </p:sp>
      <p:sp>
        <p:nvSpPr>
          <p:cNvPr id="3" name="Content Placeholder 2">
            <a:extLst>
              <a:ext uri="{FF2B5EF4-FFF2-40B4-BE49-F238E27FC236}">
                <a16:creationId xmlns:a16="http://schemas.microsoft.com/office/drawing/2014/main" id="{BAEBD474-4156-4FB5-8198-F9A02C998DE2}"/>
              </a:ext>
            </a:extLst>
          </p:cNvPr>
          <p:cNvSpPr>
            <a:spLocks noGrp="1"/>
          </p:cNvSpPr>
          <p:nvPr>
            <p:ph idx="1"/>
          </p:nvPr>
        </p:nvSpPr>
        <p:spPr>
          <a:xfrm>
            <a:off x="228600" y="1123950"/>
            <a:ext cx="8686800" cy="3394472"/>
          </a:xfrm>
        </p:spPr>
        <p:txBody>
          <a:bodyPr/>
          <a:lstStyle/>
          <a:p>
            <a:pPr marL="0" indent="0">
              <a:buFontTx/>
              <a:buNone/>
              <a:defRPr/>
            </a:pPr>
            <a:r>
              <a:rPr lang="en-US" altLang="en-US" sz="2000" b="1" dirty="0"/>
              <a:t>The Pending Dependent Report’s name is a </a:t>
            </a:r>
            <a:r>
              <a:rPr lang="en-US" altLang="en-US" sz="2000" b="1" i="1" dirty="0"/>
              <a:t>misnomer </a:t>
            </a:r>
            <a:r>
              <a:rPr lang="en-US" altLang="en-US" sz="2000" b="1" dirty="0"/>
              <a:t>but is very helpful in determining the status of your Employees recently declared Qualifying Events.  </a:t>
            </a:r>
          </a:p>
          <a:p>
            <a:pPr>
              <a:defRPr/>
            </a:pPr>
            <a:r>
              <a:rPr lang="en-US" altLang="en-US" sz="1800" b="1" dirty="0"/>
              <a:t>Report Includes: </a:t>
            </a:r>
            <a:r>
              <a:rPr lang="en-US" altLang="en-US" sz="1800" dirty="0"/>
              <a:t>1) SHBP Members and eligible employees requesting to enroll or disenroll from Coverage, and 2) SHBP Members with pending dependent(s) to be added or removed from Coverage due to a Qualifying Event. </a:t>
            </a:r>
          </a:p>
          <a:p>
            <a:pPr>
              <a:defRPr/>
            </a:pPr>
            <a:r>
              <a:rPr lang="en-US" altLang="en-US" sz="1800" b="1" dirty="0"/>
              <a:t>Naming Convention: </a:t>
            </a:r>
            <a:r>
              <a:rPr lang="en-US" altLang="en-US" sz="1800" dirty="0"/>
              <a:t>Reports will be named </a:t>
            </a:r>
            <a:r>
              <a:rPr lang="en-US" sz="1800" dirty="0"/>
              <a:t>SHBP_(Payroll Location Number)_(YYYY)_Pending_Dependents_(MMDDYYYY)_(Seq#).csv</a:t>
            </a:r>
          </a:p>
          <a:p>
            <a:pPr>
              <a:defRPr/>
            </a:pPr>
            <a:r>
              <a:rPr lang="en-US" altLang="en-US" sz="1800" b="1" dirty="0"/>
              <a:t>Data Cutoff:  </a:t>
            </a:r>
            <a:r>
              <a:rPr lang="en-US" altLang="en-US" sz="1800" dirty="0"/>
              <a:t>This report is produced weekly and posted to Employers’ Payroll Location(s) in the State Health Repository Tool (SHRT) each Monday. The report contains data up to the end of the day on Sunday.</a:t>
            </a:r>
          </a:p>
          <a:p>
            <a:endParaRPr lang="en-US" sz="1800" dirty="0"/>
          </a:p>
        </p:txBody>
      </p:sp>
      <p:pic>
        <p:nvPicPr>
          <p:cNvPr id="4" name="GADCH_Audio_Slide33">
            <a:hlinkClick r:id="" action="ppaction://media"/>
            <a:extLst>
              <a:ext uri="{FF2B5EF4-FFF2-40B4-BE49-F238E27FC236}">
                <a16:creationId xmlns:a16="http://schemas.microsoft.com/office/drawing/2014/main" id="{15F5893D-4661-4DCC-E572-1E4B2C6389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39927" y="1758950"/>
            <a:ext cx="812800" cy="812800"/>
          </a:xfrm>
          <a:prstGeom prst="rect">
            <a:avLst/>
          </a:prstGeom>
        </p:spPr>
      </p:pic>
    </p:spTree>
    <p:extLst>
      <p:ext uri="{BB962C8B-B14F-4D97-AF65-F5344CB8AC3E}">
        <p14:creationId xmlns:p14="http://schemas.microsoft.com/office/powerpoint/2010/main" val="2844504127"/>
      </p:ext>
    </p:extLst>
  </p:cSld>
  <p:clrMapOvr>
    <a:masterClrMapping/>
  </p:clrMapOvr>
  <mc:AlternateContent xmlns:mc="http://schemas.openxmlformats.org/markup-compatibility/2006">
    <mc:Choice xmlns:p14="http://schemas.microsoft.com/office/powerpoint/2010/main" Requires="p14">
      <p:transition spd="slow" p14:dur="2000" advTm="59132"/>
    </mc:Choice>
    <mc:Fallback>
      <p:transition spd="slow" advTm="5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59132"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D4A7-F2FB-438D-8342-485DFADDFBE8}"/>
              </a:ext>
            </a:extLst>
          </p:cNvPr>
          <p:cNvSpPr>
            <a:spLocks noGrp="1"/>
          </p:cNvSpPr>
          <p:nvPr>
            <p:ph type="title"/>
          </p:nvPr>
        </p:nvSpPr>
        <p:spPr>
          <a:xfrm>
            <a:off x="76200" y="114300"/>
            <a:ext cx="8991600" cy="742950"/>
          </a:xfrm>
        </p:spPr>
        <p:txBody>
          <a:bodyPr/>
          <a:lstStyle/>
          <a:p>
            <a:pPr algn="ctr"/>
            <a:r>
              <a:rPr lang="en-US" sz="3200" kern="1200" dirty="0">
                <a:latin typeface="Arial"/>
                <a:cs typeface="Arial"/>
              </a:rPr>
              <a:t>   Pending Dependent Report (continued)</a:t>
            </a:r>
            <a:endParaRPr lang="en-US" sz="3200" dirty="0"/>
          </a:p>
        </p:txBody>
      </p:sp>
      <p:sp>
        <p:nvSpPr>
          <p:cNvPr id="3" name="Content Placeholder 2">
            <a:extLst>
              <a:ext uri="{FF2B5EF4-FFF2-40B4-BE49-F238E27FC236}">
                <a16:creationId xmlns:a16="http://schemas.microsoft.com/office/drawing/2014/main" id="{BAEBD474-4156-4FB5-8198-F9A02C998DE2}"/>
              </a:ext>
            </a:extLst>
          </p:cNvPr>
          <p:cNvSpPr>
            <a:spLocks noGrp="1"/>
          </p:cNvSpPr>
          <p:nvPr>
            <p:ph idx="1"/>
          </p:nvPr>
        </p:nvSpPr>
        <p:spPr>
          <a:xfrm>
            <a:off x="152400" y="971550"/>
            <a:ext cx="8915400" cy="3394472"/>
          </a:xfrm>
        </p:spPr>
        <p:txBody>
          <a:bodyPr/>
          <a:lstStyle/>
          <a:p>
            <a:pPr marL="0" indent="0">
              <a:buNone/>
              <a:defRPr/>
            </a:pPr>
            <a:r>
              <a:rPr lang="en-US" altLang="en-US" sz="1800" b="1" dirty="0"/>
              <a:t>Employee Data will fall off the report when one of the following occurs prior to the cutoff:</a:t>
            </a:r>
          </a:p>
          <a:p>
            <a:pPr lvl="1">
              <a:buFont typeface="Arial" panose="020B0604020202020204" pitchFamily="34" charset="0"/>
              <a:buChar char="•"/>
              <a:defRPr/>
            </a:pPr>
            <a:r>
              <a:rPr lang="en-US" sz="1800" dirty="0"/>
              <a:t>The employee has successfully provided the correct verification documentation for their dependent(s); has been approved by the DVS unit; </a:t>
            </a:r>
            <a:r>
              <a:rPr lang="en-US" sz="1800" b="1" u="sng" dirty="0"/>
              <a:t>and</a:t>
            </a:r>
            <a:r>
              <a:rPr lang="en-US" sz="1800" dirty="0"/>
              <a:t> coverage has been updated in the SHBP Enrollment Portal. </a:t>
            </a:r>
          </a:p>
          <a:p>
            <a:pPr lvl="1">
              <a:buFont typeface="Arial" panose="020B0604020202020204" pitchFamily="34" charset="0"/>
              <a:buChar char="•"/>
              <a:defRPr/>
            </a:pPr>
            <a:r>
              <a:rPr lang="en-US" sz="1800" dirty="0"/>
              <a:t>The employee has failed to provide the correct verification documentation for their dependent(s) within the time period allowed.</a:t>
            </a:r>
          </a:p>
          <a:p>
            <a:pPr lvl="1">
              <a:buFont typeface="Arial" panose="020B0604020202020204" pitchFamily="34" charset="0"/>
              <a:buChar char="•"/>
              <a:defRPr/>
            </a:pPr>
            <a:r>
              <a:rPr lang="en-US" sz="1800" dirty="0"/>
              <a:t>The employee’s dependent(s) failed the audit. </a:t>
            </a:r>
          </a:p>
          <a:p>
            <a:pPr marL="0" indent="0">
              <a:buNone/>
              <a:defRPr/>
            </a:pPr>
            <a:r>
              <a:rPr lang="en-US" altLang="en-US" sz="1800" b="1" dirty="0"/>
              <a:t>Employee Data will remain on subsequent reports if one of the following applies prior to cutoff:</a:t>
            </a:r>
          </a:p>
          <a:p>
            <a:pPr lvl="1">
              <a:buFont typeface="Arial" panose="020B0604020202020204" pitchFamily="34" charset="0"/>
              <a:buChar char="•"/>
              <a:defRPr/>
            </a:pPr>
            <a:r>
              <a:rPr lang="en-US" sz="1800" dirty="0"/>
              <a:t>The employee has successfully provided the correct verification documentation for their dependent(s);</a:t>
            </a:r>
            <a:r>
              <a:rPr lang="en-US" sz="1800" b="1" dirty="0"/>
              <a:t> </a:t>
            </a:r>
            <a:r>
              <a:rPr lang="en-US" sz="1800" dirty="0"/>
              <a:t>has been approved by the DVS unit, </a:t>
            </a:r>
            <a:r>
              <a:rPr lang="en-US" sz="1800" b="1" u="sng" dirty="0"/>
              <a:t>but</a:t>
            </a:r>
            <a:r>
              <a:rPr lang="en-US" sz="1800" dirty="0"/>
              <a:t> their coverage has not yet been updated in the SHBP Enrollment Portal.  This can take 2-3 business days after an Audit is complete.</a:t>
            </a:r>
          </a:p>
          <a:p>
            <a:pPr lvl="1">
              <a:buFont typeface="Arial" panose="020B0604020202020204" pitchFamily="34" charset="0"/>
              <a:buChar char="•"/>
              <a:defRPr/>
            </a:pPr>
            <a:r>
              <a:rPr lang="en-US" sz="1800" dirty="0"/>
              <a:t>The employee has taken no action on the DVS Audit and it is still open. </a:t>
            </a:r>
            <a:endParaRPr lang="en-US" altLang="en-US" sz="1800" dirty="0"/>
          </a:p>
          <a:p>
            <a:pPr marL="0" indent="0">
              <a:buNone/>
            </a:pPr>
            <a:endParaRPr lang="en-US" sz="1800" dirty="0"/>
          </a:p>
        </p:txBody>
      </p:sp>
      <p:pic>
        <p:nvPicPr>
          <p:cNvPr id="4" name="GADCH_Audio_Slide34">
            <a:hlinkClick r:id="" action="ppaction://media"/>
            <a:extLst>
              <a:ext uri="{FF2B5EF4-FFF2-40B4-BE49-F238E27FC236}">
                <a16:creationId xmlns:a16="http://schemas.microsoft.com/office/drawing/2014/main" id="{A502E74A-7526-5532-9B96-5B1EA000D9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22156" y="1488264"/>
            <a:ext cx="812800" cy="812800"/>
          </a:xfrm>
          <a:prstGeom prst="rect">
            <a:avLst/>
          </a:prstGeom>
        </p:spPr>
      </p:pic>
    </p:spTree>
    <p:extLst>
      <p:ext uri="{BB962C8B-B14F-4D97-AF65-F5344CB8AC3E}">
        <p14:creationId xmlns:p14="http://schemas.microsoft.com/office/powerpoint/2010/main" val="3446374351"/>
      </p:ext>
    </p:extLst>
  </p:cSld>
  <p:clrMapOvr>
    <a:masterClrMapping/>
  </p:clrMapOvr>
  <mc:AlternateContent xmlns:mc="http://schemas.openxmlformats.org/markup-compatibility/2006">
    <mc:Choice xmlns:p14="http://schemas.microsoft.com/office/powerpoint/2010/main" Requires="p14">
      <p:transition spd="slow" p14:dur="2000" advTm="64074"/>
    </mc:Choice>
    <mc:Fallback>
      <p:transition spd="slow" advTm="6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 objId="4"/>
        <p14:stopEvt time="64074"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3D4A7-F2FB-438D-8342-485DFADDFBE8}"/>
              </a:ext>
            </a:extLst>
          </p:cNvPr>
          <p:cNvSpPr>
            <a:spLocks noGrp="1"/>
          </p:cNvSpPr>
          <p:nvPr>
            <p:ph type="title"/>
          </p:nvPr>
        </p:nvSpPr>
        <p:spPr>
          <a:xfrm>
            <a:off x="76200" y="114300"/>
            <a:ext cx="8991600" cy="742950"/>
          </a:xfrm>
        </p:spPr>
        <p:txBody>
          <a:bodyPr/>
          <a:lstStyle/>
          <a:p>
            <a:pPr algn="ctr"/>
            <a:r>
              <a:rPr lang="en-US" sz="3200" kern="1200" dirty="0">
                <a:latin typeface="Arial"/>
                <a:cs typeface="Arial"/>
              </a:rPr>
              <a:t>   Pending Dependent Report (continued)</a:t>
            </a:r>
            <a:endParaRPr lang="en-US" sz="3200" dirty="0"/>
          </a:p>
        </p:txBody>
      </p:sp>
      <p:sp>
        <p:nvSpPr>
          <p:cNvPr id="3" name="Content Placeholder 2">
            <a:extLst>
              <a:ext uri="{FF2B5EF4-FFF2-40B4-BE49-F238E27FC236}">
                <a16:creationId xmlns:a16="http://schemas.microsoft.com/office/drawing/2014/main" id="{BAEBD474-4156-4FB5-8198-F9A02C998DE2}"/>
              </a:ext>
            </a:extLst>
          </p:cNvPr>
          <p:cNvSpPr>
            <a:spLocks noGrp="1"/>
          </p:cNvSpPr>
          <p:nvPr>
            <p:ph idx="1"/>
          </p:nvPr>
        </p:nvSpPr>
        <p:spPr>
          <a:xfrm>
            <a:off x="152400" y="971550"/>
            <a:ext cx="8839200" cy="3394472"/>
          </a:xfrm>
        </p:spPr>
        <p:txBody>
          <a:bodyPr/>
          <a:lstStyle/>
          <a:p>
            <a:pPr>
              <a:defRPr/>
            </a:pPr>
            <a:r>
              <a:rPr lang="en-US" altLang="en-US" sz="1800" b="1" dirty="0"/>
              <a:t>Reconciliation:</a:t>
            </a:r>
            <a:r>
              <a:rPr lang="en-US" altLang="en-US" sz="1800" dirty="0"/>
              <a:t> Employers should revie</a:t>
            </a:r>
            <a:r>
              <a:rPr lang="en-US" sz="1800" dirty="0"/>
              <a:t>w the report each week and reach out to their affected employees to encourage them to take action on the open DVS Audit.  </a:t>
            </a:r>
          </a:p>
          <a:p>
            <a:pPr lvl="1">
              <a:defRPr/>
            </a:pPr>
            <a:r>
              <a:rPr lang="en-US" altLang="en-US" sz="1800" dirty="0"/>
              <a:t>If you do not have a report in your SHRT folder it means that you do not </a:t>
            </a:r>
            <a:r>
              <a:rPr lang="en-US" sz="1800" dirty="0"/>
              <a:t>have any employees with outstanding pending dependents.</a:t>
            </a:r>
          </a:p>
          <a:p>
            <a:pPr lvl="1">
              <a:defRPr/>
            </a:pPr>
            <a:r>
              <a:rPr lang="en-US" sz="1800" dirty="0"/>
              <a:t>SHBP </a:t>
            </a:r>
            <a:r>
              <a:rPr lang="en-US" sz="1800" u="sng" dirty="0"/>
              <a:t>will not</a:t>
            </a:r>
            <a:r>
              <a:rPr lang="en-US" sz="1800" dirty="0"/>
              <a:t> bill Employers for Pending Dependents until they are added to coverage.  </a:t>
            </a:r>
          </a:p>
          <a:p>
            <a:pPr lvl="1">
              <a:defRPr/>
            </a:pPr>
            <a:r>
              <a:rPr lang="en-US" sz="1800" dirty="0"/>
              <a:t>Pending Dependents are not discrepancies so please do not submit them on your Discrepancy Report as no action will be taken. </a:t>
            </a:r>
            <a:endParaRPr lang="en-US" altLang="en-US" sz="1800" dirty="0"/>
          </a:p>
          <a:p>
            <a:endParaRPr lang="en-US" sz="1800" dirty="0"/>
          </a:p>
        </p:txBody>
      </p:sp>
      <p:pic>
        <p:nvPicPr>
          <p:cNvPr id="4" name="GADCH_Audio_Slide35">
            <a:hlinkClick r:id="" action="ppaction://media"/>
            <a:extLst>
              <a:ext uri="{FF2B5EF4-FFF2-40B4-BE49-F238E27FC236}">
                <a16:creationId xmlns:a16="http://schemas.microsoft.com/office/drawing/2014/main" id="{D914AE3D-97A0-3638-7406-73FAC237B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04778" y="2262386"/>
            <a:ext cx="812800" cy="812800"/>
          </a:xfrm>
          <a:prstGeom prst="rect">
            <a:avLst/>
          </a:prstGeom>
        </p:spPr>
      </p:pic>
    </p:spTree>
    <p:extLst>
      <p:ext uri="{BB962C8B-B14F-4D97-AF65-F5344CB8AC3E}">
        <p14:creationId xmlns:p14="http://schemas.microsoft.com/office/powerpoint/2010/main" val="1157723881"/>
      </p:ext>
    </p:extLst>
  </p:cSld>
  <p:clrMapOvr>
    <a:masterClrMapping/>
  </p:clrMapOvr>
  <mc:AlternateContent xmlns:mc="http://schemas.openxmlformats.org/markup-compatibility/2006">
    <mc:Choice xmlns:p14="http://schemas.microsoft.com/office/powerpoint/2010/main" Requires="p14">
      <p:transition spd="slow" p14:dur="2000" advTm="35214"/>
    </mc:Choice>
    <mc:Fallback>
      <p:transition spd="slow" advTm="3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 objId="4"/>
        <p14:stopEvt time="35214" objId="4"/>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EC63-02EB-4F5A-983D-2B4FDDFB8562}"/>
              </a:ext>
            </a:extLst>
          </p:cNvPr>
          <p:cNvSpPr>
            <a:spLocks noGrp="1"/>
          </p:cNvSpPr>
          <p:nvPr>
            <p:ph type="title"/>
          </p:nvPr>
        </p:nvSpPr>
        <p:spPr>
          <a:xfrm>
            <a:off x="76200" y="114300"/>
            <a:ext cx="8991600" cy="742950"/>
          </a:xfrm>
        </p:spPr>
        <p:txBody>
          <a:bodyPr/>
          <a:lstStyle/>
          <a:p>
            <a:pPr algn="ctr"/>
            <a:r>
              <a:rPr lang="en-US" sz="3200" kern="1200" dirty="0">
                <a:latin typeface="Arial"/>
                <a:cs typeface="Arial"/>
              </a:rPr>
              <a:t>Pending Dependent Report (continued) </a:t>
            </a:r>
            <a:endParaRPr lang="en-US" sz="3200" dirty="0"/>
          </a:p>
        </p:txBody>
      </p:sp>
      <p:sp>
        <p:nvSpPr>
          <p:cNvPr id="4" name="Content Placeholder 3">
            <a:extLst>
              <a:ext uri="{FF2B5EF4-FFF2-40B4-BE49-F238E27FC236}">
                <a16:creationId xmlns:a16="http://schemas.microsoft.com/office/drawing/2014/main" id="{5D662990-750A-45AF-B8C5-66E05EF3E6C6}"/>
              </a:ext>
            </a:extLst>
          </p:cNvPr>
          <p:cNvSpPr txBox="1">
            <a:spLocks noGrp="1" noChangeArrowheads="1"/>
          </p:cNvSpPr>
          <p:nvPr>
            <p:ph idx="1"/>
          </p:nvPr>
        </p:nvSpPr>
        <p:spPr bwMode="auto">
          <a:xfrm>
            <a:off x="152400" y="971550"/>
            <a:ext cx="822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0"/>
              </a:spcBef>
              <a:buFontTx/>
              <a:buNone/>
            </a:pPr>
            <a:r>
              <a:rPr lang="en-US" altLang="en-US" sz="1800" b="1">
                <a:latin typeface="+mn-lt"/>
              </a:rPr>
              <a:t>Sample Pending Dependent Report*</a:t>
            </a:r>
          </a:p>
        </p:txBody>
      </p:sp>
      <p:pic>
        <p:nvPicPr>
          <p:cNvPr id="5" name="Picture 4">
            <a:extLst>
              <a:ext uri="{FF2B5EF4-FFF2-40B4-BE49-F238E27FC236}">
                <a16:creationId xmlns:a16="http://schemas.microsoft.com/office/drawing/2014/main" id="{C657706A-1B2D-440A-8D77-6B5528E8AC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21248"/>
            <a:ext cx="9144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FF263C0-6A04-436A-8044-BAEA052AAF65}"/>
              </a:ext>
            </a:extLst>
          </p:cNvPr>
          <p:cNvSpPr txBox="1"/>
          <p:nvPr/>
        </p:nvSpPr>
        <p:spPr>
          <a:xfrm>
            <a:off x="106181" y="4651823"/>
            <a:ext cx="8352020" cy="400110"/>
          </a:xfrm>
          <a:prstGeom prst="rect">
            <a:avLst/>
          </a:prstGeom>
          <a:noFill/>
        </p:spPr>
        <p:txBody>
          <a:bodyPr wrap="square" rtlCol="0">
            <a:spAutoFit/>
          </a:bodyPr>
          <a:lstStyle/>
          <a:p>
            <a:r>
              <a:rPr lang="en-US" altLang="en-US" sz="1000" b="1">
                <a:solidFill>
                  <a:srgbClr val="FF0000"/>
                </a:solidFill>
              </a:rPr>
              <a:t>*This report is produced weekly and posted to Employers’ Payroll Location(s) in SHRT each Monday. The report contains data up to the end of the day on Sunday.</a:t>
            </a:r>
          </a:p>
        </p:txBody>
      </p:sp>
      <p:pic>
        <p:nvPicPr>
          <p:cNvPr id="6" name="GADCH_Audio_Slide36">
            <a:hlinkClick r:id="" action="ppaction://media"/>
            <a:extLst>
              <a:ext uri="{FF2B5EF4-FFF2-40B4-BE49-F238E27FC236}">
                <a16:creationId xmlns:a16="http://schemas.microsoft.com/office/drawing/2014/main" id="{219A5480-4C4D-E57F-E3D7-CD9261D4F3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5374" y="1758950"/>
            <a:ext cx="812800" cy="812800"/>
          </a:xfrm>
          <a:prstGeom prst="rect">
            <a:avLst/>
          </a:prstGeom>
        </p:spPr>
      </p:pic>
    </p:spTree>
    <p:extLst>
      <p:ext uri="{BB962C8B-B14F-4D97-AF65-F5344CB8AC3E}">
        <p14:creationId xmlns:p14="http://schemas.microsoft.com/office/powerpoint/2010/main" val="397258403"/>
      </p:ext>
    </p:extLst>
  </p:cSld>
  <p:clrMapOvr>
    <a:masterClrMapping/>
  </p:clrMapOvr>
  <mc:AlternateContent xmlns:mc="http://schemas.openxmlformats.org/markup-compatibility/2006">
    <mc:Choice xmlns:p14="http://schemas.microsoft.com/office/powerpoint/2010/main" Requires="p14">
      <p:transition spd="slow" p14:dur="2000" advTm="11566"/>
    </mc:Choice>
    <mc:Fallback>
      <p:transition spd="slow" advTm="1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7" objId="6"/>
        <p14:stopEvt time="11566" objId="6"/>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845244" y="2246539"/>
            <a:ext cx="7453512" cy="650421"/>
          </a:xfrm>
        </p:spPr>
        <p:txBody>
          <a:bodyPr/>
          <a:lstStyle/>
          <a:p>
            <a:pPr marL="0" indent="0" algn="ctr">
              <a:buNone/>
            </a:pPr>
            <a:r>
              <a:rPr lang="en-US" sz="3600" b="1" dirty="0"/>
              <a:t>V. Open Enrollment Files</a:t>
            </a:r>
          </a:p>
        </p:txBody>
      </p:sp>
      <p:pic>
        <p:nvPicPr>
          <p:cNvPr id="2" name="GADCH_Audio_Slide37">
            <a:hlinkClick r:id="" action="ppaction://media"/>
            <a:extLst>
              <a:ext uri="{FF2B5EF4-FFF2-40B4-BE49-F238E27FC236}">
                <a16:creationId xmlns:a16="http://schemas.microsoft.com/office/drawing/2014/main" id="{0B9440AF-A3E1-1C1C-3CF2-554E310829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81561" y="2324843"/>
            <a:ext cx="812800" cy="812800"/>
          </a:xfrm>
          <a:prstGeom prst="rect">
            <a:avLst/>
          </a:prstGeom>
        </p:spPr>
      </p:pic>
    </p:spTree>
    <p:extLst>
      <p:ext uri="{BB962C8B-B14F-4D97-AF65-F5344CB8AC3E}">
        <p14:creationId xmlns:p14="http://schemas.microsoft.com/office/powerpoint/2010/main" val="4195691629"/>
      </p:ext>
    </p:extLst>
  </p:cSld>
  <p:clrMapOvr>
    <a:masterClrMapping/>
  </p:clrMapOvr>
  <mc:AlternateContent xmlns:mc="http://schemas.openxmlformats.org/markup-compatibility/2006">
    <mc:Choice xmlns:p14="http://schemas.microsoft.com/office/powerpoint/2010/main" Requires="p14">
      <p:transition spd="slow" p14:dur="2000" advTm="5090"/>
    </mc:Choice>
    <mc:Fallback>
      <p:transition spd="slow" advTm="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5090" objId="2"/>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600" dirty="0"/>
              <a:t>Open Enrollment Files</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686800" cy="3810000"/>
          </a:xfrm>
        </p:spPr>
        <p:txBody>
          <a:bodyPr/>
          <a:lstStyle/>
          <a:p>
            <a:pPr marL="0" indent="0">
              <a:buNone/>
            </a:pPr>
            <a:r>
              <a:rPr lang="en-US" sz="1800" b="1"/>
              <a:t>In this section of the presentation, </a:t>
            </a:r>
            <a:r>
              <a:rPr lang="en-US" sz="1800" b="1" i="1"/>
              <a:t>Open Enrollment Files</a:t>
            </a:r>
            <a:r>
              <a:rPr lang="en-US" sz="1800" b="1"/>
              <a:t>, we will discuss the following:</a:t>
            </a:r>
          </a:p>
          <a:p>
            <a:pPr marL="0" indent="0">
              <a:buNone/>
            </a:pPr>
            <a:endParaRPr lang="en-US" sz="1800" b="1"/>
          </a:p>
          <a:p>
            <a:pPr>
              <a:buFont typeface="Wingdings" panose="05000000000000000000" pitchFamily="2" charset="2"/>
              <a:buChar char="v"/>
            </a:pPr>
            <a:r>
              <a:rPr lang="en-US" sz="1800"/>
              <a:t>Open Enrollment No Action Report (OE NO ACTION)</a:t>
            </a:r>
          </a:p>
          <a:p>
            <a:pPr>
              <a:buFont typeface="Wingdings" panose="05000000000000000000" pitchFamily="2" charset="2"/>
              <a:buChar char="v"/>
            </a:pPr>
            <a:r>
              <a:rPr lang="en-US" sz="1800"/>
              <a:t>Proof Bills</a:t>
            </a:r>
          </a:p>
          <a:p>
            <a:pPr>
              <a:buFont typeface="Wingdings" panose="05000000000000000000" pitchFamily="2" charset="2"/>
              <a:buChar char="v"/>
            </a:pPr>
            <a:r>
              <a:rPr lang="en-US" sz="1800"/>
              <a:t>Deduction Files</a:t>
            </a:r>
          </a:p>
          <a:p>
            <a:pPr>
              <a:buFont typeface="Wingdings" panose="05000000000000000000" pitchFamily="2" charset="2"/>
              <a:buChar char="v"/>
            </a:pPr>
            <a:r>
              <a:rPr lang="en-US" sz="1800"/>
              <a:t>Premium Billing</a:t>
            </a:r>
          </a:p>
          <a:p>
            <a:pPr marL="0" indent="0">
              <a:buNone/>
            </a:pPr>
            <a:endParaRPr lang="en-US" sz="1800" i="1"/>
          </a:p>
          <a:p>
            <a:pPr marL="0" indent="0">
              <a:buNone/>
            </a:pPr>
            <a:endParaRPr lang="en-US" sz="1800"/>
          </a:p>
        </p:txBody>
      </p:sp>
      <p:pic>
        <p:nvPicPr>
          <p:cNvPr id="4" name="GADCH_Audio_Slide38">
            <a:hlinkClick r:id="" action="ppaction://media"/>
            <a:extLst>
              <a:ext uri="{FF2B5EF4-FFF2-40B4-BE49-F238E27FC236}">
                <a16:creationId xmlns:a16="http://schemas.microsoft.com/office/drawing/2014/main" id="{C7AEFD7F-4134-322E-E02D-510647CFFF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64830" y="2000587"/>
            <a:ext cx="812800" cy="812800"/>
          </a:xfrm>
          <a:prstGeom prst="rect">
            <a:avLst/>
          </a:prstGeom>
        </p:spPr>
      </p:pic>
    </p:spTree>
    <p:extLst>
      <p:ext uri="{BB962C8B-B14F-4D97-AF65-F5344CB8AC3E}">
        <p14:creationId xmlns:p14="http://schemas.microsoft.com/office/powerpoint/2010/main" val="3041924384"/>
      </p:ext>
    </p:extLst>
  </p:cSld>
  <p:clrMapOvr>
    <a:masterClrMapping/>
  </p:clrMapOvr>
  <mc:AlternateContent xmlns:mc="http://schemas.openxmlformats.org/markup-compatibility/2006">
    <mc:Choice xmlns:p14="http://schemas.microsoft.com/office/powerpoint/2010/main" Requires="p14">
      <p:transition spd="slow" p14:dur="2000" advTm="12464"/>
    </mc:Choice>
    <mc:Fallback>
      <p:transition spd="slow" advTm="1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 objId="4"/>
        <p14:stopEvt time="12464"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114300"/>
            <a:ext cx="9144000" cy="742950"/>
          </a:xfrm>
        </p:spPr>
        <p:txBody>
          <a:bodyPr/>
          <a:lstStyle/>
          <a:p>
            <a:pPr algn="ctr"/>
            <a:r>
              <a:rPr lang="en-US" sz="3200" dirty="0"/>
              <a:t> Agenda</a:t>
            </a:r>
          </a:p>
        </p:txBody>
      </p:sp>
      <p:sp>
        <p:nvSpPr>
          <p:cNvPr id="20482" name="Rectangle 3"/>
          <p:cNvSpPr>
            <a:spLocks noGrp="1" noChangeArrowheads="1"/>
          </p:cNvSpPr>
          <p:nvPr>
            <p:ph type="body" idx="1"/>
          </p:nvPr>
        </p:nvSpPr>
        <p:spPr>
          <a:xfrm>
            <a:off x="304800" y="1047750"/>
            <a:ext cx="8382000" cy="3677768"/>
          </a:xfrm>
        </p:spPr>
        <p:txBody>
          <a:bodyPr/>
          <a:lstStyle/>
          <a:p>
            <a:pPr marL="400050" indent="-400050">
              <a:buFont typeface="+mj-lt"/>
              <a:buAutoNum type="romanUcPeriod"/>
            </a:pPr>
            <a:r>
              <a:rPr lang="en-US" sz="1800" b="1" dirty="0"/>
              <a:t>Skip the Phones</a:t>
            </a:r>
          </a:p>
          <a:p>
            <a:pPr marL="400050" indent="-400050">
              <a:buFont typeface="+mj-lt"/>
              <a:buAutoNum type="romanUcPeriod"/>
            </a:pPr>
            <a:endParaRPr lang="en-US" sz="900" b="1" dirty="0"/>
          </a:p>
          <a:p>
            <a:pPr marL="400050" indent="-400050">
              <a:buFont typeface="+mj-lt"/>
              <a:buAutoNum type="romanUcPeriod"/>
            </a:pPr>
            <a:r>
              <a:rPr lang="en-US" sz="1800" b="1" dirty="0"/>
              <a:t>Electing SHBP Coverage</a:t>
            </a:r>
          </a:p>
          <a:p>
            <a:pPr marL="400050" indent="-400050">
              <a:buFont typeface="+mj-lt"/>
              <a:buAutoNum type="romanUcPeriod"/>
            </a:pPr>
            <a:endParaRPr lang="en-US" sz="900" b="1" dirty="0"/>
          </a:p>
          <a:p>
            <a:pPr marL="400050" indent="-400050">
              <a:buFont typeface="+mj-lt"/>
              <a:buAutoNum type="romanUcPeriod"/>
            </a:pPr>
            <a:r>
              <a:rPr lang="en-US" sz="1800" b="1" dirty="0"/>
              <a:t>Employees &amp; Retiring Employees Responsibilities</a:t>
            </a:r>
          </a:p>
          <a:p>
            <a:pPr marL="400050" indent="-400050">
              <a:buFont typeface="+mj-lt"/>
              <a:buAutoNum type="romanUcPeriod"/>
            </a:pPr>
            <a:endParaRPr lang="en-US" sz="900" b="1" dirty="0"/>
          </a:p>
          <a:p>
            <a:pPr marL="400050" indent="-400050">
              <a:buFont typeface="+mj-lt"/>
              <a:buAutoNum type="romanUcPeriod"/>
            </a:pPr>
            <a:r>
              <a:rPr lang="en-US" sz="1800" b="1" dirty="0"/>
              <a:t>Dependent Verification</a:t>
            </a:r>
          </a:p>
          <a:p>
            <a:pPr marL="400050" indent="-400050">
              <a:buFont typeface="+mj-lt"/>
              <a:buAutoNum type="romanUcPeriod"/>
            </a:pPr>
            <a:endParaRPr lang="en-US" sz="900" b="1" dirty="0"/>
          </a:p>
          <a:p>
            <a:pPr marL="400050" indent="-400050">
              <a:buFont typeface="+mj-lt"/>
              <a:buAutoNum type="romanUcPeriod"/>
            </a:pPr>
            <a:r>
              <a:rPr lang="en-US" sz="1800" b="1" dirty="0"/>
              <a:t>Open Enrollment Files</a:t>
            </a:r>
          </a:p>
          <a:p>
            <a:pPr marL="400050" indent="-400050">
              <a:buFont typeface="+mj-lt"/>
              <a:buAutoNum type="romanUcPeriod"/>
            </a:pPr>
            <a:endParaRPr lang="en-US" sz="900" b="1" dirty="0"/>
          </a:p>
          <a:p>
            <a:pPr marL="400050" indent="-400050">
              <a:buFont typeface="+mj-lt"/>
              <a:buAutoNum type="romanUcPeriod"/>
            </a:pPr>
            <a:r>
              <a:rPr lang="en-US" sz="1800" b="1" kern="0" dirty="0"/>
              <a:t>SHBP Plan Options</a:t>
            </a:r>
          </a:p>
          <a:p>
            <a:pPr marL="400050" indent="-400050">
              <a:buFont typeface="+mj-lt"/>
              <a:buAutoNum type="romanUcPeriod"/>
            </a:pPr>
            <a:endParaRPr lang="en-US" sz="900" b="1" kern="0" dirty="0"/>
          </a:p>
          <a:p>
            <a:pPr marL="400050" indent="-400050">
              <a:buFont typeface="+mj-lt"/>
              <a:buAutoNum type="romanUcPeriod"/>
            </a:pPr>
            <a:r>
              <a:rPr lang="en-US" sz="1800" b="1" dirty="0"/>
              <a:t>SHBP Rates</a:t>
            </a:r>
          </a:p>
          <a:p>
            <a:pPr marL="400050" indent="-400050">
              <a:buFont typeface="+mj-lt"/>
              <a:buAutoNum type="romanUcPeriod"/>
            </a:pPr>
            <a:endParaRPr lang="en-US" sz="900" b="1" dirty="0"/>
          </a:p>
          <a:p>
            <a:pPr marL="400050" indent="-400050">
              <a:buFont typeface="+mj-lt"/>
              <a:buAutoNum type="romanUcPeriod"/>
            </a:pPr>
            <a:r>
              <a:rPr lang="en-US" sz="1800" b="1" kern="0" dirty="0"/>
              <a:t>Questions</a:t>
            </a:r>
          </a:p>
          <a:p>
            <a:pPr marL="0" indent="0">
              <a:buNone/>
            </a:pPr>
            <a:endParaRPr lang="en-US" sz="1800" b="1" dirty="0"/>
          </a:p>
          <a:p>
            <a:pPr marL="0" indent="0">
              <a:buNone/>
            </a:pPr>
            <a:endParaRPr lang="en-US" sz="1800" b="1" kern="0" dirty="0"/>
          </a:p>
          <a:p>
            <a:endParaRPr lang="en-US" sz="1800" dirty="0"/>
          </a:p>
          <a:p>
            <a:endParaRPr lang="en-US" sz="1800" dirty="0"/>
          </a:p>
          <a:p>
            <a:endParaRPr lang="en-US" sz="1800" dirty="0"/>
          </a:p>
          <a:p>
            <a:endParaRPr lang="en-US" sz="1800" dirty="0"/>
          </a:p>
        </p:txBody>
      </p:sp>
      <p:sp>
        <p:nvSpPr>
          <p:cNvPr id="4" name="Rectangle 3">
            <a:extLst>
              <a:ext uri="{FF2B5EF4-FFF2-40B4-BE49-F238E27FC236}">
                <a16:creationId xmlns:a16="http://schemas.microsoft.com/office/drawing/2014/main" id="{8003C748-F962-404B-AA1B-A60661121913}"/>
              </a:ext>
            </a:extLst>
          </p:cNvPr>
          <p:cNvSpPr txBox="1">
            <a:spLocks noChangeArrowheads="1"/>
          </p:cNvSpPr>
          <p:nvPr/>
        </p:nvSpPr>
        <p:spPr bwMode="auto">
          <a:xfrm>
            <a:off x="4800600" y="1014692"/>
            <a:ext cx="4267200" cy="3743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a:buFontTx/>
              <a:buNone/>
            </a:pPr>
            <a:endParaRPr lang="en-US" sz="1900" b="1" kern="0"/>
          </a:p>
          <a:p>
            <a:pPr lvl="4">
              <a:buFontTx/>
              <a:buNone/>
            </a:pPr>
            <a:endParaRPr lang="en-US" sz="1900" b="1" kern="0"/>
          </a:p>
        </p:txBody>
      </p:sp>
      <p:pic>
        <p:nvPicPr>
          <p:cNvPr id="2" name="GADCH_Audio_Slide3.mp3">
            <a:hlinkClick r:id="" action="ppaction://media"/>
            <a:extLst>
              <a:ext uri="{FF2B5EF4-FFF2-40B4-BE49-F238E27FC236}">
                <a16:creationId xmlns:a16="http://schemas.microsoft.com/office/drawing/2014/main" id="{1FEA2055-34E9-9403-9121-A7EFC4DF0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09651" y="2625792"/>
            <a:ext cx="812800" cy="812800"/>
          </a:xfrm>
          <a:prstGeom prst="rect">
            <a:avLst/>
          </a:prstGeom>
        </p:spPr>
      </p:pic>
    </p:spTree>
    <p:extLst>
      <p:ext uri="{BB962C8B-B14F-4D97-AF65-F5344CB8AC3E}">
        <p14:creationId xmlns:p14="http://schemas.microsoft.com/office/powerpoint/2010/main" val="1529354653"/>
      </p:ext>
    </p:extLst>
  </p:cSld>
  <p:clrMapOvr>
    <a:masterClrMapping/>
  </p:clrMapOvr>
  <mc:AlternateContent xmlns:mc="http://schemas.openxmlformats.org/markup-compatibility/2006">
    <mc:Choice xmlns:p14="http://schemas.microsoft.com/office/powerpoint/2010/main" Requires="p14">
      <p:transition spd="slow" p14:dur="2000" advTm="31074"/>
    </mc:Choice>
    <mc:Fallback>
      <p:transition spd="slow" advTm="3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 objId="2"/>
        <p14:stopEvt time="31074"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F2B7-94BE-49AB-BB3F-0CC8556C86D8}"/>
              </a:ext>
            </a:extLst>
          </p:cNvPr>
          <p:cNvSpPr>
            <a:spLocks noGrp="1"/>
          </p:cNvSpPr>
          <p:nvPr>
            <p:ph type="title"/>
          </p:nvPr>
        </p:nvSpPr>
        <p:spPr>
          <a:xfrm>
            <a:off x="76200" y="114300"/>
            <a:ext cx="8991600" cy="742950"/>
          </a:xfrm>
        </p:spPr>
        <p:txBody>
          <a:bodyPr/>
          <a:lstStyle/>
          <a:p>
            <a:pPr algn="ctr"/>
            <a:r>
              <a:rPr lang="en-US" sz="3200" dirty="0"/>
              <a:t>Open Enrollment File Process</a:t>
            </a:r>
          </a:p>
        </p:txBody>
      </p:sp>
      <p:sp>
        <p:nvSpPr>
          <p:cNvPr id="3" name="TextBox 2">
            <a:extLst>
              <a:ext uri="{FF2B5EF4-FFF2-40B4-BE49-F238E27FC236}">
                <a16:creationId xmlns:a16="http://schemas.microsoft.com/office/drawing/2014/main" id="{7A0776C6-462F-439F-BC71-79EEB51868C0}"/>
              </a:ext>
            </a:extLst>
          </p:cNvPr>
          <p:cNvSpPr txBox="1"/>
          <p:nvPr/>
        </p:nvSpPr>
        <p:spPr>
          <a:xfrm rot="10800000" flipV="1">
            <a:off x="133350" y="1067144"/>
            <a:ext cx="8877300" cy="4062651"/>
          </a:xfrm>
          <a:prstGeom prst="rect">
            <a:avLst/>
          </a:prstGeom>
          <a:noFill/>
        </p:spPr>
        <p:txBody>
          <a:bodyPr wrap="square" rtlCol="0">
            <a:spAutoFit/>
          </a:bodyPr>
          <a:lstStyle/>
          <a:p>
            <a:pPr marL="285750" lvl="0" indent="-285750">
              <a:buFont typeface="Arial" panose="020B0604020202020204" pitchFamily="34" charset="0"/>
              <a:buChar char="•"/>
            </a:pPr>
            <a:r>
              <a:rPr lang="en-US" sz="1600" b="1" dirty="0"/>
              <a:t>October 18, 2022: </a:t>
            </a:r>
            <a:r>
              <a:rPr lang="en-US" sz="1600" dirty="0"/>
              <a:t>ADP will produce a report each day beginning October 18, 2022 titled ‘OE NO ACTION’.  This report will identify your location’s employees who have not made an open enrollment election.  Please use this report to follow-up with your employees to remind them make their election by the last day of Open Enrollment, November 4, 2022. </a:t>
            </a:r>
          </a:p>
          <a:p>
            <a:pPr marL="285750" lvl="0" indent="-285750">
              <a:buFont typeface="Arial" panose="020B0604020202020204" pitchFamily="34" charset="0"/>
              <a:buChar char="•"/>
            </a:pPr>
            <a:endParaRPr lang="en-US" sz="900" dirty="0"/>
          </a:p>
          <a:p>
            <a:pPr marL="285750" indent="-285750">
              <a:buFont typeface="Arial" panose="020B0604020202020204" pitchFamily="34" charset="0"/>
              <a:buChar char="•"/>
            </a:pPr>
            <a:r>
              <a:rPr lang="en-US" sz="1600" b="1" dirty="0"/>
              <a:t>Through November 10, 2022: </a:t>
            </a:r>
            <a:r>
              <a:rPr lang="en-US" sz="1600" dirty="0"/>
              <a:t>ADP will produce Daily Proof Bills (if applicable) &amp; Deduction files that will reflect 2022 new hire and benefit status changes</a:t>
            </a:r>
          </a:p>
          <a:p>
            <a:pPr marL="801688" indent="-227013">
              <a:buFont typeface="Arial" panose="020B0604020202020204" pitchFamily="34" charset="0"/>
              <a:buChar char="−"/>
            </a:pPr>
            <a:r>
              <a:rPr lang="en-US" sz="1600" dirty="0"/>
              <a:t> No 2022 Proof Bills produced after 11/10</a:t>
            </a:r>
          </a:p>
          <a:p>
            <a:pPr marL="801688" indent="-227013">
              <a:buFont typeface="Arial" panose="020B0604020202020204" pitchFamily="34" charset="0"/>
              <a:buChar char="−"/>
            </a:pPr>
            <a:r>
              <a:rPr lang="en-US" sz="1600" dirty="0"/>
              <a:t> No 2022 Deduction Files produced after 11/10 </a:t>
            </a:r>
          </a:p>
          <a:p>
            <a:pPr marL="801688" indent="-227013">
              <a:buFont typeface="Arial" panose="020B0604020202020204" pitchFamily="34" charset="0"/>
              <a:buChar char="−"/>
            </a:pPr>
            <a:endParaRPr lang="en-US" sz="900" dirty="0"/>
          </a:p>
          <a:p>
            <a:pPr marL="282575" indent="-282575">
              <a:buFont typeface="Arial" panose="020B0604020202020204" pitchFamily="34" charset="0"/>
              <a:buChar char="•"/>
            </a:pPr>
            <a:r>
              <a:rPr lang="en-US" sz="1600" b="1" dirty="0"/>
              <a:t>November 12, 2022: </a:t>
            </a:r>
            <a:r>
              <a:rPr lang="en-US" sz="1600" dirty="0"/>
              <a:t>Employers will receive a FULL 2023 Deduction file that will reflect all deductions for your Employees for 2023 (even when $0)</a:t>
            </a:r>
          </a:p>
          <a:p>
            <a:pPr marL="801688" indent="-227013">
              <a:buFont typeface="Arial" panose="020B0604020202020204" pitchFamily="34" charset="0"/>
              <a:buChar char="−"/>
            </a:pPr>
            <a:r>
              <a:rPr lang="en-US" sz="1600" dirty="0"/>
              <a:t>Boards of Education and Non-SAO Employers: Full Deduction file(s) will be posted to SHRT.</a:t>
            </a:r>
          </a:p>
          <a:p>
            <a:pPr marL="801688" indent="-227013">
              <a:buFont typeface="Arial" panose="020B0604020202020204" pitchFamily="34" charset="0"/>
              <a:buChar char="−"/>
            </a:pPr>
            <a:r>
              <a:rPr lang="en-US" sz="1600" dirty="0"/>
              <a:t>State Agencies and Other Employing Entities Participating in SAO: Full Deduction file will be transmitted to SAO for processing. </a:t>
            </a:r>
          </a:p>
          <a:p>
            <a:pPr marL="285750" indent="-285750">
              <a:buFont typeface="Arial" panose="020B0604020202020204" pitchFamily="34" charset="0"/>
              <a:buChar char="•"/>
            </a:pPr>
            <a:endParaRPr lang="en-US" sz="1600" dirty="0"/>
          </a:p>
        </p:txBody>
      </p:sp>
      <p:pic>
        <p:nvPicPr>
          <p:cNvPr id="4" name="GADCH_Audio_Slide39">
            <a:hlinkClick r:id="" action="ppaction://media"/>
            <a:extLst>
              <a:ext uri="{FF2B5EF4-FFF2-40B4-BE49-F238E27FC236}">
                <a16:creationId xmlns:a16="http://schemas.microsoft.com/office/drawing/2014/main" id="{A10CF071-E415-2C15-359A-48D7607B77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10225" y="1916281"/>
            <a:ext cx="812800" cy="812800"/>
          </a:xfrm>
          <a:prstGeom prst="rect">
            <a:avLst/>
          </a:prstGeom>
        </p:spPr>
      </p:pic>
    </p:spTree>
    <p:extLst>
      <p:ext uri="{BB962C8B-B14F-4D97-AF65-F5344CB8AC3E}">
        <p14:creationId xmlns:p14="http://schemas.microsoft.com/office/powerpoint/2010/main" val="3772900179"/>
      </p:ext>
    </p:extLst>
  </p:cSld>
  <p:clrMapOvr>
    <a:masterClrMapping/>
  </p:clrMapOvr>
  <mc:AlternateContent xmlns:mc="http://schemas.openxmlformats.org/markup-compatibility/2006">
    <mc:Choice xmlns:p14="http://schemas.microsoft.com/office/powerpoint/2010/main" Requires="p14">
      <p:transition spd="slow" p14:dur="2000" advTm="90090"/>
    </mc:Choice>
    <mc:Fallback>
      <p:transition spd="slow" advTm="9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 objId="4"/>
        <p14:stopEvt time="90090" objId="4"/>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3081-FCEB-498D-BD93-9F821AA346DC}"/>
              </a:ext>
            </a:extLst>
          </p:cNvPr>
          <p:cNvSpPr>
            <a:spLocks noGrp="1"/>
          </p:cNvSpPr>
          <p:nvPr>
            <p:ph type="title"/>
          </p:nvPr>
        </p:nvSpPr>
        <p:spPr>
          <a:xfrm>
            <a:off x="65414" y="114300"/>
            <a:ext cx="9002385" cy="742950"/>
          </a:xfrm>
        </p:spPr>
        <p:txBody>
          <a:bodyPr/>
          <a:lstStyle/>
          <a:p>
            <a:pPr algn="ctr"/>
            <a:r>
              <a:rPr lang="en-US" sz="3200" dirty="0"/>
              <a:t>Open Enrollment File Process (continued)</a:t>
            </a:r>
          </a:p>
        </p:txBody>
      </p:sp>
      <p:sp>
        <p:nvSpPr>
          <p:cNvPr id="5" name="Content Placeholder 2">
            <a:extLst>
              <a:ext uri="{FF2B5EF4-FFF2-40B4-BE49-F238E27FC236}">
                <a16:creationId xmlns:a16="http://schemas.microsoft.com/office/drawing/2014/main" id="{363DD3E5-E29B-4772-B65B-63A80C0B17C1}"/>
              </a:ext>
            </a:extLst>
          </p:cNvPr>
          <p:cNvSpPr txBox="1">
            <a:spLocks/>
          </p:cNvSpPr>
          <p:nvPr/>
        </p:nvSpPr>
        <p:spPr bwMode="auto">
          <a:xfrm>
            <a:off x="65415" y="992802"/>
            <a:ext cx="9002384" cy="591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lgn="ctr">
              <a:buNone/>
            </a:pPr>
            <a:r>
              <a:rPr lang="en-US" sz="1800" b="1"/>
              <a:t>Sample Full Deduction File: Boards of Education and Employers Not Participating in SAO</a:t>
            </a:r>
            <a:endParaRPr lang="en-US" sz="1800"/>
          </a:p>
          <a:p>
            <a:pPr marL="0" indent="0" algn="ctr">
              <a:buNone/>
            </a:pPr>
            <a:endParaRPr lang="en-US" altLang="en-US" sz="1800" b="1" kern="0">
              <a:latin typeface="Arial" panose="020B0604020202020204" pitchFamily="34" charset="0"/>
            </a:endParaRPr>
          </a:p>
          <a:p>
            <a:pPr marL="0" indent="0" algn="ctr">
              <a:buNone/>
            </a:pPr>
            <a:endParaRPr lang="en-US" altLang="en-US" sz="1800" b="1">
              <a:latin typeface="Arial" panose="020B0604020202020204" pitchFamily="34" charset="0"/>
            </a:endParaRPr>
          </a:p>
        </p:txBody>
      </p:sp>
      <p:sp>
        <p:nvSpPr>
          <p:cNvPr id="7" name="Content Placeholder 2">
            <a:extLst>
              <a:ext uri="{FF2B5EF4-FFF2-40B4-BE49-F238E27FC236}">
                <a16:creationId xmlns:a16="http://schemas.microsoft.com/office/drawing/2014/main" id="{4A3F367C-E342-433C-B149-45D8DAC94A2A}"/>
              </a:ext>
            </a:extLst>
          </p:cNvPr>
          <p:cNvSpPr txBox="1">
            <a:spLocks/>
          </p:cNvSpPr>
          <p:nvPr/>
        </p:nvSpPr>
        <p:spPr bwMode="auto">
          <a:xfrm>
            <a:off x="228600" y="4385561"/>
            <a:ext cx="8423476" cy="4229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fontAlgn="base">
              <a:spcBef>
                <a:spcPct val="20000"/>
              </a:spcBef>
              <a:spcAft>
                <a:spcPct val="0"/>
              </a:spcAft>
              <a:buChar char="»"/>
              <a:defRPr sz="3200">
                <a:solidFill>
                  <a:schemeClr val="tx1"/>
                </a:solidFill>
                <a:latin typeface="+mn-lt"/>
              </a:defRPr>
            </a:lvl6pPr>
            <a:lvl7pPr marL="2971800" indent="-228600" algn="l" rtl="0" fontAlgn="base">
              <a:spcBef>
                <a:spcPct val="20000"/>
              </a:spcBef>
              <a:spcAft>
                <a:spcPct val="0"/>
              </a:spcAft>
              <a:buChar char="»"/>
              <a:defRPr sz="3200">
                <a:solidFill>
                  <a:schemeClr val="tx1"/>
                </a:solidFill>
                <a:latin typeface="+mn-lt"/>
              </a:defRPr>
            </a:lvl7pPr>
            <a:lvl8pPr marL="3429000" indent="-228600" algn="l" rtl="0" fontAlgn="base">
              <a:spcBef>
                <a:spcPct val="20000"/>
              </a:spcBef>
              <a:spcAft>
                <a:spcPct val="0"/>
              </a:spcAft>
              <a:buChar char="»"/>
              <a:defRPr sz="3200">
                <a:solidFill>
                  <a:schemeClr val="tx1"/>
                </a:solidFill>
                <a:latin typeface="+mn-lt"/>
              </a:defRPr>
            </a:lvl8pPr>
            <a:lvl9pPr marL="3886200" indent="-228600" algn="l" rtl="0" fontAlgn="base">
              <a:spcBef>
                <a:spcPct val="20000"/>
              </a:spcBef>
              <a:spcAft>
                <a:spcPct val="0"/>
              </a:spcAft>
              <a:buChar char="»"/>
              <a:defRPr sz="3200">
                <a:solidFill>
                  <a:schemeClr val="tx1"/>
                </a:solidFill>
                <a:latin typeface="+mn-lt"/>
              </a:defRPr>
            </a:lvl9pPr>
          </a:lstStyle>
          <a:p>
            <a:pPr marL="0" indent="0">
              <a:buNone/>
            </a:pPr>
            <a:r>
              <a:rPr lang="en-US" sz="1800" b="1" kern="0" dirty="0"/>
              <a:t>Note: </a:t>
            </a:r>
            <a:r>
              <a:rPr lang="en-US" sz="1800" dirty="0"/>
              <a:t>Full Deduction file will be transmitted to SAO for processing for State Agencies and Other Employing Entities Participating in SAO. </a:t>
            </a:r>
          </a:p>
          <a:p>
            <a:pPr marL="0" indent="0">
              <a:buFontTx/>
              <a:buNone/>
            </a:pPr>
            <a:endParaRPr lang="en-US" sz="1800" kern="0" dirty="0"/>
          </a:p>
        </p:txBody>
      </p:sp>
      <p:sp>
        <p:nvSpPr>
          <p:cNvPr id="6" name="Rectangle 5">
            <a:extLst>
              <a:ext uri="{FF2B5EF4-FFF2-40B4-BE49-F238E27FC236}">
                <a16:creationId xmlns:a16="http://schemas.microsoft.com/office/drawing/2014/main" id="{AAFB0169-CF80-4B0D-98B1-25958E01628E}"/>
              </a:ext>
            </a:extLst>
          </p:cNvPr>
          <p:cNvSpPr/>
          <p:nvPr/>
        </p:nvSpPr>
        <p:spPr>
          <a:xfrm>
            <a:off x="304800" y="1500902"/>
            <a:ext cx="3276600" cy="2708434"/>
          </a:xfrm>
          <a:prstGeom prst="rect">
            <a:avLst/>
          </a:prstGeom>
        </p:spPr>
        <p:txBody>
          <a:bodyPr wrap="square">
            <a:spAutoFit/>
          </a:bodyPr>
          <a:lstStyle/>
          <a:p>
            <a:r>
              <a:rPr lang="en-US" altLang="en-US" kern="0" dirty="0">
                <a:latin typeface="+mn-lt"/>
              </a:rPr>
              <a:t>Deduction files have 655 characters on each Employee Data Line.  The employee deduction amount can be found in Positions 412 - 417 of the file. </a:t>
            </a:r>
          </a:p>
          <a:p>
            <a:endParaRPr lang="en-US" altLang="en-US" sz="800" kern="0" dirty="0">
              <a:latin typeface="+mn-lt"/>
            </a:endParaRPr>
          </a:p>
          <a:p>
            <a:r>
              <a:rPr lang="en-US" altLang="en-US" kern="0" dirty="0">
                <a:latin typeface="+mn-lt"/>
              </a:rPr>
              <a:t>If you are unable to locate the deduction amount, please contact your IT department or IT vendor for assistance.</a:t>
            </a:r>
          </a:p>
        </p:txBody>
      </p:sp>
      <p:pic>
        <p:nvPicPr>
          <p:cNvPr id="3" name="Picture 2">
            <a:extLst>
              <a:ext uri="{FF2B5EF4-FFF2-40B4-BE49-F238E27FC236}">
                <a16:creationId xmlns:a16="http://schemas.microsoft.com/office/drawing/2014/main" id="{7FE927F4-E92E-44EF-8C69-2D1EDAB12E5B}"/>
              </a:ext>
            </a:extLst>
          </p:cNvPr>
          <p:cNvPicPr>
            <a:picLocks noChangeAspect="1"/>
          </p:cNvPicPr>
          <p:nvPr/>
        </p:nvPicPr>
        <p:blipFill>
          <a:blip r:embed="rId5"/>
          <a:stretch>
            <a:fillRect/>
          </a:stretch>
        </p:blipFill>
        <p:spPr>
          <a:xfrm>
            <a:off x="4184809" y="1432940"/>
            <a:ext cx="3739991" cy="3026066"/>
          </a:xfrm>
          <a:prstGeom prst="rect">
            <a:avLst/>
          </a:prstGeom>
        </p:spPr>
      </p:pic>
      <p:pic>
        <p:nvPicPr>
          <p:cNvPr id="4" name="GADCH_Audio_Slide40">
            <a:hlinkClick r:id="" action="ppaction://media"/>
            <a:extLst>
              <a:ext uri="{FF2B5EF4-FFF2-40B4-BE49-F238E27FC236}">
                <a16:creationId xmlns:a16="http://schemas.microsoft.com/office/drawing/2014/main" id="{65F8FC09-CEE1-FB16-E9F5-A29E93912C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92504" y="2344298"/>
            <a:ext cx="812800" cy="812800"/>
          </a:xfrm>
          <a:prstGeom prst="rect">
            <a:avLst/>
          </a:prstGeom>
        </p:spPr>
      </p:pic>
    </p:spTree>
    <p:extLst>
      <p:ext uri="{BB962C8B-B14F-4D97-AF65-F5344CB8AC3E}">
        <p14:creationId xmlns:p14="http://schemas.microsoft.com/office/powerpoint/2010/main" val="2001843696"/>
      </p:ext>
    </p:extLst>
  </p:cSld>
  <p:clrMapOvr>
    <a:masterClrMapping/>
  </p:clrMapOvr>
  <mc:AlternateContent xmlns:mc="http://schemas.openxmlformats.org/markup-compatibility/2006">
    <mc:Choice xmlns:p14="http://schemas.microsoft.com/office/powerpoint/2010/main" Requires="p14">
      <p:transition spd="slow" p14:dur="2000" advTm="8655"/>
    </mc:Choice>
    <mc:Fallback>
      <p:transition spd="slow" advTm="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8655" objId="4"/>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F2B7-94BE-49AB-BB3F-0CC8556C86D8}"/>
              </a:ext>
            </a:extLst>
          </p:cNvPr>
          <p:cNvSpPr>
            <a:spLocks noGrp="1"/>
          </p:cNvSpPr>
          <p:nvPr>
            <p:ph type="title"/>
          </p:nvPr>
        </p:nvSpPr>
        <p:spPr>
          <a:xfrm>
            <a:off x="76200" y="114300"/>
            <a:ext cx="8991600" cy="742950"/>
          </a:xfrm>
        </p:spPr>
        <p:txBody>
          <a:bodyPr/>
          <a:lstStyle/>
          <a:p>
            <a:pPr algn="ctr"/>
            <a:r>
              <a:rPr lang="en-US" sz="3200" dirty="0"/>
              <a:t>Open Enrollment File Process (continued)</a:t>
            </a:r>
          </a:p>
        </p:txBody>
      </p:sp>
      <p:sp>
        <p:nvSpPr>
          <p:cNvPr id="3" name="TextBox 2">
            <a:extLst>
              <a:ext uri="{FF2B5EF4-FFF2-40B4-BE49-F238E27FC236}">
                <a16:creationId xmlns:a16="http://schemas.microsoft.com/office/drawing/2014/main" id="{7A0776C6-462F-439F-BC71-79EEB51868C0}"/>
              </a:ext>
            </a:extLst>
          </p:cNvPr>
          <p:cNvSpPr txBox="1"/>
          <p:nvPr/>
        </p:nvSpPr>
        <p:spPr>
          <a:xfrm rot="10800000" flipV="1">
            <a:off x="159475" y="1389742"/>
            <a:ext cx="8825049" cy="3323987"/>
          </a:xfrm>
          <a:prstGeom prst="rect">
            <a:avLst/>
          </a:prstGeom>
          <a:noFill/>
        </p:spPr>
        <p:txBody>
          <a:bodyPr wrap="square" rtlCol="0">
            <a:spAutoFit/>
          </a:bodyPr>
          <a:lstStyle/>
          <a:p>
            <a:pPr marL="282575" indent="-282575">
              <a:buFont typeface="Arial" panose="020B0604020202020204" pitchFamily="34" charset="0"/>
              <a:buChar char="•"/>
            </a:pPr>
            <a:r>
              <a:rPr lang="en-US" sz="1600" b="1" dirty="0"/>
              <a:t>December 1, 2022 - February 28, 2023: </a:t>
            </a:r>
            <a:r>
              <a:rPr lang="en-US" sz="1600" dirty="0"/>
              <a:t>Employers will receive</a:t>
            </a:r>
          </a:p>
          <a:p>
            <a:pPr marL="801688" indent="-227013">
              <a:buFont typeface="Arial" panose="020B0604020202020204" pitchFamily="34" charset="0"/>
              <a:buChar char="−"/>
            </a:pPr>
            <a:r>
              <a:rPr lang="en-US" sz="1600" dirty="0"/>
              <a:t>PRIOR YEAR Proof Bill Report: ALL 2022 Plan Year transactions processed after November 10, 2022. </a:t>
            </a:r>
            <a:endParaRPr lang="en-US" sz="900" dirty="0"/>
          </a:p>
          <a:p>
            <a:pPr marL="801688" indent="-227013">
              <a:buFont typeface="Arial" panose="020B0604020202020204" pitchFamily="34" charset="0"/>
              <a:buChar char="−"/>
            </a:pPr>
            <a:r>
              <a:rPr lang="en-US" sz="1600" dirty="0"/>
              <a:t>DAILY Proof Bill Report: ALL 2023 Plan Year transactions processed after November 10, 2022.  This will only contain daily transactions and will be posted each day, unless no transaction processed the prior day.</a:t>
            </a:r>
          </a:p>
          <a:p>
            <a:pPr marL="801688" indent="-227013">
              <a:buFont typeface="Arial" panose="020B0604020202020204" pitchFamily="34" charset="0"/>
              <a:buChar char="−"/>
            </a:pPr>
            <a:endParaRPr lang="en-US" sz="900" dirty="0"/>
          </a:p>
          <a:p>
            <a:pPr marL="801688" indent="-227013">
              <a:buFont typeface="Arial" panose="020B0604020202020204" pitchFamily="34" charset="0"/>
              <a:buChar char="−"/>
            </a:pPr>
            <a:r>
              <a:rPr lang="en-US" sz="1600" dirty="0"/>
              <a:t>Deduction Files: containing 2023 Plan Year Deduction File updates. </a:t>
            </a:r>
          </a:p>
          <a:p>
            <a:pPr marL="574675"/>
            <a:endParaRPr lang="en-US" sz="1600" dirty="0"/>
          </a:p>
          <a:p>
            <a:pPr marL="739775" lvl="1" indent="-282575">
              <a:buFont typeface="Arial" panose="020B0604020202020204" pitchFamily="34" charset="0"/>
              <a:buChar char="•"/>
            </a:pPr>
            <a:endParaRPr lang="en-US" sz="900" dirty="0"/>
          </a:p>
          <a:p>
            <a:pPr marL="285750" indent="-285750">
              <a:buFont typeface="Arial" panose="020B0604020202020204" pitchFamily="34" charset="0"/>
              <a:buChar char="•"/>
            </a:pPr>
            <a:r>
              <a:rPr lang="en-US" sz="1600" b="1" dirty="0"/>
              <a:t>No Later than January 9, 2023: </a:t>
            </a:r>
            <a:r>
              <a:rPr lang="en-US" sz="1600" dirty="0"/>
              <a:t>the January premium billing report will be posted to SHRT. Note this date is later than the typical posting date that occurs on the 28th of the prior month. </a:t>
            </a:r>
            <a:r>
              <a:rPr lang="en-US" sz="1600" b="1" dirty="0"/>
              <a:t>Please do not transfer funds or pay via check until the January 2023 Premium Billing Reports and Vouchers have been posted.</a:t>
            </a:r>
          </a:p>
        </p:txBody>
      </p:sp>
      <p:pic>
        <p:nvPicPr>
          <p:cNvPr id="4" name="GADCH_Audio_Slide41">
            <a:hlinkClick r:id="" action="ppaction://media"/>
            <a:extLst>
              <a:ext uri="{FF2B5EF4-FFF2-40B4-BE49-F238E27FC236}">
                <a16:creationId xmlns:a16="http://schemas.microsoft.com/office/drawing/2014/main" id="{BAF2C5C7-0036-47CB-6203-A95677F4C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3493" y="2376724"/>
            <a:ext cx="812800" cy="812800"/>
          </a:xfrm>
          <a:prstGeom prst="rect">
            <a:avLst/>
          </a:prstGeom>
        </p:spPr>
      </p:pic>
    </p:spTree>
    <p:extLst>
      <p:ext uri="{BB962C8B-B14F-4D97-AF65-F5344CB8AC3E}">
        <p14:creationId xmlns:p14="http://schemas.microsoft.com/office/powerpoint/2010/main" val="2215114638"/>
      </p:ext>
    </p:extLst>
  </p:cSld>
  <p:clrMapOvr>
    <a:masterClrMapping/>
  </p:clrMapOvr>
  <mc:AlternateContent xmlns:mc="http://schemas.openxmlformats.org/markup-compatibility/2006">
    <mc:Choice xmlns:p14="http://schemas.microsoft.com/office/powerpoint/2010/main" Requires="p14">
      <p:transition spd="slow" p14:dur="2000" advTm="62051"/>
    </mc:Choice>
    <mc:Fallback>
      <p:transition spd="slow" advTm="6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9" objId="4"/>
        <p14:stopEvt time="62051" objId="4"/>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845244" y="2246539"/>
            <a:ext cx="7453512" cy="650421"/>
          </a:xfrm>
        </p:spPr>
        <p:txBody>
          <a:bodyPr/>
          <a:lstStyle/>
          <a:p>
            <a:pPr marL="0" indent="0" algn="ctr">
              <a:buNone/>
            </a:pPr>
            <a:r>
              <a:rPr lang="en-US" sz="3600" b="1" dirty="0"/>
              <a:t>VI. SHBP Plan Options</a:t>
            </a:r>
          </a:p>
        </p:txBody>
      </p:sp>
      <p:pic>
        <p:nvPicPr>
          <p:cNvPr id="2" name="GADCH_Audio_Slide42">
            <a:hlinkClick r:id="" action="ppaction://media"/>
            <a:extLst>
              <a:ext uri="{FF2B5EF4-FFF2-40B4-BE49-F238E27FC236}">
                <a16:creationId xmlns:a16="http://schemas.microsoft.com/office/drawing/2014/main" id="{DB341965-1615-2507-4D16-258CF4394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25919" y="1617967"/>
            <a:ext cx="812800" cy="812800"/>
          </a:xfrm>
          <a:prstGeom prst="rect">
            <a:avLst/>
          </a:prstGeom>
        </p:spPr>
      </p:pic>
    </p:spTree>
    <p:extLst>
      <p:ext uri="{BB962C8B-B14F-4D97-AF65-F5344CB8AC3E}">
        <p14:creationId xmlns:p14="http://schemas.microsoft.com/office/powerpoint/2010/main" val="4245373074"/>
      </p:ext>
    </p:extLst>
  </p:cSld>
  <p:clrMapOvr>
    <a:masterClrMapping/>
  </p:clrMapOvr>
  <mc:AlternateContent xmlns:mc="http://schemas.openxmlformats.org/markup-compatibility/2006">
    <mc:Choice xmlns:p14="http://schemas.microsoft.com/office/powerpoint/2010/main" Requires="p14">
      <p:transition spd="slow" p14:dur="2000" advTm="5104"/>
    </mc:Choice>
    <mc:Fallback>
      <p:transition spd="slow" advTm="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5104" objId="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600" dirty="0"/>
              <a:t>SHBP Plan Options</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686800" cy="3810000"/>
          </a:xfrm>
        </p:spPr>
        <p:txBody>
          <a:bodyPr/>
          <a:lstStyle/>
          <a:p>
            <a:pPr marL="0" indent="0">
              <a:buNone/>
            </a:pPr>
            <a:r>
              <a:rPr lang="en-US" sz="2000" b="1" dirty="0"/>
              <a:t>In this section of the presentation, </a:t>
            </a:r>
            <a:r>
              <a:rPr lang="en-US" sz="2000" b="1" i="1" dirty="0"/>
              <a:t>SHBP Plan Options</a:t>
            </a:r>
            <a:r>
              <a:rPr lang="en-US" sz="2000" b="1" dirty="0"/>
              <a:t>, we will discuss the following:</a:t>
            </a:r>
          </a:p>
          <a:p>
            <a:pPr marL="0" indent="0">
              <a:buNone/>
            </a:pPr>
            <a:endParaRPr lang="en-US" sz="2000" b="1" dirty="0"/>
          </a:p>
          <a:p>
            <a:pPr>
              <a:buFont typeface="Wingdings" panose="05000000000000000000" pitchFamily="2" charset="2"/>
              <a:buChar char="v"/>
            </a:pPr>
            <a:r>
              <a:rPr lang="en-US" sz="2000" dirty="0"/>
              <a:t>2023 Plan Options</a:t>
            </a:r>
          </a:p>
          <a:p>
            <a:pPr>
              <a:buFont typeface="Wingdings" panose="05000000000000000000" pitchFamily="2" charset="2"/>
              <a:buChar char="v"/>
            </a:pPr>
            <a:r>
              <a:rPr lang="en-US" sz="2000" dirty="0"/>
              <a:t>Member Identification Cards</a:t>
            </a:r>
          </a:p>
          <a:p>
            <a:pPr>
              <a:buFont typeface="Wingdings" panose="05000000000000000000" pitchFamily="2" charset="2"/>
              <a:buChar char="v"/>
            </a:pPr>
            <a:endParaRPr lang="en-US" sz="2000" dirty="0"/>
          </a:p>
          <a:p>
            <a:pPr marL="0" indent="0">
              <a:buNone/>
            </a:pPr>
            <a:endParaRPr lang="en-US" sz="2000" i="1" dirty="0"/>
          </a:p>
          <a:p>
            <a:pPr marL="0" indent="0">
              <a:buNone/>
            </a:pPr>
            <a:endParaRPr lang="en-US" sz="2000" dirty="0"/>
          </a:p>
        </p:txBody>
      </p:sp>
      <p:pic>
        <p:nvPicPr>
          <p:cNvPr id="4" name="GADCH_Audio_Slide43">
            <a:hlinkClick r:id="" action="ppaction://media"/>
            <a:extLst>
              <a:ext uri="{FF2B5EF4-FFF2-40B4-BE49-F238E27FC236}">
                <a16:creationId xmlns:a16="http://schemas.microsoft.com/office/drawing/2014/main" id="{E5FF9ABB-FB9A-0613-C365-9436FB55E0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2106" y="2435090"/>
            <a:ext cx="812800" cy="812800"/>
          </a:xfrm>
          <a:prstGeom prst="rect">
            <a:avLst/>
          </a:prstGeom>
        </p:spPr>
      </p:pic>
    </p:spTree>
    <p:extLst>
      <p:ext uri="{BB962C8B-B14F-4D97-AF65-F5344CB8AC3E}">
        <p14:creationId xmlns:p14="http://schemas.microsoft.com/office/powerpoint/2010/main" val="3782314886"/>
      </p:ext>
    </p:extLst>
  </p:cSld>
  <p:clrMapOvr>
    <a:masterClrMapping/>
  </p:clrMapOvr>
  <mc:AlternateContent xmlns:mc="http://schemas.openxmlformats.org/markup-compatibility/2006">
    <mc:Choice xmlns:p14="http://schemas.microsoft.com/office/powerpoint/2010/main" Requires="p14">
      <p:transition spd="slow" p14:dur="2000" advTm="9810"/>
    </mc:Choice>
    <mc:Fallback>
      <p:transition spd="slow" advTm="9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 objId="4"/>
        <p14:stopEvt time="9810" objId="4"/>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200" dirty="0"/>
              <a:t>2023 SHBP Plan Options</a:t>
            </a:r>
          </a:p>
        </p:txBody>
      </p:sp>
      <p:graphicFrame>
        <p:nvGraphicFramePr>
          <p:cNvPr id="3" name="Table 2">
            <a:extLst>
              <a:ext uri="{FF2B5EF4-FFF2-40B4-BE49-F238E27FC236}">
                <a16:creationId xmlns:a16="http://schemas.microsoft.com/office/drawing/2014/main" id="{35B5DAAC-64E7-4FA2-9F48-C4C1D37BA599}"/>
              </a:ext>
            </a:extLst>
          </p:cNvPr>
          <p:cNvGraphicFramePr>
            <a:graphicFrameLocks noGrp="1"/>
          </p:cNvGraphicFramePr>
          <p:nvPr>
            <p:extLst>
              <p:ext uri="{D42A27DB-BD31-4B8C-83A1-F6EECF244321}">
                <p14:modId xmlns:p14="http://schemas.microsoft.com/office/powerpoint/2010/main" val="1706228730"/>
              </p:ext>
            </p:extLst>
          </p:nvPr>
        </p:nvGraphicFramePr>
        <p:xfrm>
          <a:off x="808598" y="1051957"/>
          <a:ext cx="7520939" cy="2490917"/>
        </p:xfrm>
        <a:graphic>
          <a:graphicData uri="http://schemas.openxmlformats.org/drawingml/2006/table">
            <a:tbl>
              <a:tblPr firstRow="1" bandRow="1">
                <a:tableStyleId>{5C22544A-7EE6-4342-B048-85BDC9FD1C3A}</a:tableStyleId>
              </a:tblPr>
              <a:tblGrid>
                <a:gridCol w="2321031">
                  <a:extLst>
                    <a:ext uri="{9D8B030D-6E8A-4147-A177-3AD203B41FA5}">
                      <a16:colId xmlns:a16="http://schemas.microsoft.com/office/drawing/2014/main" val="454102715"/>
                    </a:ext>
                  </a:extLst>
                </a:gridCol>
                <a:gridCol w="2380509">
                  <a:extLst>
                    <a:ext uri="{9D8B030D-6E8A-4147-A177-3AD203B41FA5}">
                      <a16:colId xmlns:a16="http://schemas.microsoft.com/office/drawing/2014/main" val="653865785"/>
                    </a:ext>
                  </a:extLst>
                </a:gridCol>
                <a:gridCol w="1621799">
                  <a:extLst>
                    <a:ext uri="{9D8B030D-6E8A-4147-A177-3AD203B41FA5}">
                      <a16:colId xmlns:a16="http://schemas.microsoft.com/office/drawing/2014/main" val="2179651394"/>
                    </a:ext>
                  </a:extLst>
                </a:gridCol>
                <a:gridCol w="1197600">
                  <a:extLst>
                    <a:ext uri="{9D8B030D-6E8A-4147-A177-3AD203B41FA5}">
                      <a16:colId xmlns:a16="http://schemas.microsoft.com/office/drawing/2014/main" val="2862495830"/>
                    </a:ext>
                  </a:extLst>
                </a:gridCol>
              </a:tblGrid>
              <a:tr h="284480">
                <a:tc>
                  <a:txBody>
                    <a:bodyPr/>
                    <a:lstStyle/>
                    <a:p>
                      <a:pPr marL="0" marR="0">
                        <a:lnSpc>
                          <a:spcPct val="107000"/>
                        </a:lnSpc>
                        <a:spcBef>
                          <a:spcPts val="0"/>
                        </a:spcBef>
                        <a:spcAft>
                          <a:spcPts val="0"/>
                        </a:spcAft>
                      </a:pPr>
                      <a:r>
                        <a:rPr lang="en-US" sz="1600" kern="1200">
                          <a:effectLst/>
                        </a:rPr>
                        <a:t>Plan Options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600" kern="1200">
                          <a:effectLst/>
                        </a:rPr>
                        <a:t>Anthem</a:t>
                      </a:r>
                      <a:endParaRPr lang="en-US" sz="1600">
                        <a:effectLst/>
                      </a:endParaRPr>
                    </a:p>
                    <a:p>
                      <a:pPr marL="0" marR="0" algn="ctr">
                        <a:lnSpc>
                          <a:spcPct val="107000"/>
                        </a:lnSpc>
                        <a:spcBef>
                          <a:spcPts val="0"/>
                        </a:spcBef>
                        <a:spcAft>
                          <a:spcPts val="0"/>
                        </a:spcAft>
                      </a:pPr>
                      <a:r>
                        <a:rPr lang="en-US" sz="1600" kern="1200">
                          <a:effectLst/>
                        </a:rPr>
                        <a:t>Blue Cross &amp; Blue Shield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600" kern="1200">
                          <a:effectLst/>
                        </a:rPr>
                        <a:t>UnitedHealthcare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600" kern="1200">
                          <a:effectLst/>
                        </a:rPr>
                        <a:t>Kaiser Permanente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594488236"/>
                  </a:ext>
                </a:extLst>
              </a:tr>
              <a:tr h="441960">
                <a:tc>
                  <a:txBody>
                    <a:bodyPr/>
                    <a:lstStyle/>
                    <a:p>
                      <a:pPr marL="0" marR="0">
                        <a:lnSpc>
                          <a:spcPct val="107000"/>
                        </a:lnSpc>
                        <a:spcBef>
                          <a:spcPts val="0"/>
                        </a:spcBef>
                        <a:spcAft>
                          <a:spcPts val="0"/>
                        </a:spcAft>
                      </a:pPr>
                      <a:r>
                        <a:rPr lang="en-US" sz="1200" b="1" u="sng">
                          <a:effectLst/>
                        </a:rPr>
                        <a:t>Statewide Health Maintenance Organization (HMO)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000" kern="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2000" kern="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028826638"/>
                  </a:ext>
                </a:extLst>
              </a:tr>
              <a:tr h="295910">
                <a:tc>
                  <a:txBody>
                    <a:bodyPr/>
                    <a:lstStyle/>
                    <a:p>
                      <a:pPr marL="0" marR="0">
                        <a:lnSpc>
                          <a:spcPct val="107000"/>
                        </a:lnSpc>
                        <a:spcBef>
                          <a:spcPts val="0"/>
                        </a:spcBef>
                        <a:spcAft>
                          <a:spcPts val="0"/>
                        </a:spcAft>
                      </a:pPr>
                      <a:r>
                        <a:rPr lang="en-US" sz="1200" b="1" u="sng">
                          <a:effectLst/>
                        </a:rPr>
                        <a:t>Health Reimbursement Arrangement (HRA)</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000" kern="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nchor="ct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26589585"/>
                  </a:ext>
                </a:extLst>
              </a:tr>
              <a:tr h="295910">
                <a:tc>
                  <a:txBody>
                    <a:bodyPr/>
                    <a:lstStyle/>
                    <a:p>
                      <a:pPr marL="0" marR="0">
                        <a:lnSpc>
                          <a:spcPct val="107000"/>
                        </a:lnSpc>
                        <a:spcBef>
                          <a:spcPts val="0"/>
                        </a:spcBef>
                        <a:spcAft>
                          <a:spcPts val="0"/>
                        </a:spcAft>
                      </a:pPr>
                      <a:r>
                        <a:rPr lang="en-US" sz="1200" b="1" u="sng">
                          <a:effectLst/>
                        </a:rPr>
                        <a:t>High Deductible Health Plan (HDHP)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2000" kern="1200">
                          <a:effectLst/>
                          <a:sym typeface="Wingdings" panose="05000000000000000000" pitchFamily="2" charset="2"/>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187952925"/>
                  </a:ext>
                </a:extLst>
              </a:tr>
              <a:tr h="295910">
                <a:tc>
                  <a:txBody>
                    <a:bodyPr/>
                    <a:lstStyle/>
                    <a:p>
                      <a:pPr marL="0" marR="0">
                        <a:lnSpc>
                          <a:spcPct val="107000"/>
                        </a:lnSpc>
                        <a:spcBef>
                          <a:spcPts val="0"/>
                        </a:spcBef>
                        <a:spcAft>
                          <a:spcPts val="0"/>
                        </a:spcAft>
                      </a:pPr>
                      <a:r>
                        <a:rPr lang="en-US" sz="1200" b="1" u="sng">
                          <a:effectLst/>
                        </a:rPr>
                        <a:t>Regional Health Maintenance Organization (HMO) </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nchor="ctr"/>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2000" kern="1200" dirty="0">
                          <a:effectLst/>
                          <a:sym typeface="Wingdings" panose="05000000000000000000" pitchFamily="2" charset="2"/>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11339972"/>
                  </a:ext>
                </a:extLst>
              </a:tr>
            </a:tbl>
          </a:graphicData>
        </a:graphic>
      </p:graphicFrame>
      <p:sp>
        <p:nvSpPr>
          <p:cNvPr id="5" name="TextBox 4">
            <a:extLst>
              <a:ext uri="{FF2B5EF4-FFF2-40B4-BE49-F238E27FC236}">
                <a16:creationId xmlns:a16="http://schemas.microsoft.com/office/drawing/2014/main" id="{72ACC60B-0809-4DC9-922D-1EE7E8C7DF05}"/>
              </a:ext>
            </a:extLst>
          </p:cNvPr>
          <p:cNvSpPr txBox="1"/>
          <p:nvPr/>
        </p:nvSpPr>
        <p:spPr>
          <a:xfrm>
            <a:off x="222735" y="3638550"/>
            <a:ext cx="8692663" cy="1046440"/>
          </a:xfrm>
          <a:prstGeom prst="rect">
            <a:avLst/>
          </a:prstGeom>
          <a:noFill/>
        </p:spPr>
        <p:txBody>
          <a:bodyPr wrap="square">
            <a:spAutoFit/>
          </a:bodyPr>
          <a:lstStyle/>
          <a:p>
            <a:r>
              <a:rPr lang="en-US" b="1">
                <a:latin typeface="+mn-lt"/>
              </a:rPr>
              <a:t>Plan Options and Designs will remain the same: </a:t>
            </a:r>
            <a:r>
              <a:rPr lang="en-US">
                <a:latin typeface="+mn-lt"/>
              </a:rPr>
              <a:t>No changes to copays, co-insurance, deductibles.</a:t>
            </a:r>
          </a:p>
          <a:p>
            <a:pPr marL="742950"/>
            <a:endParaRPr lang="en-US" sz="800">
              <a:latin typeface="+mn-lt"/>
            </a:endParaRPr>
          </a:p>
          <a:p>
            <a:r>
              <a:rPr lang="en-US" b="1">
                <a:latin typeface="+mn-lt"/>
              </a:rPr>
              <a:t>For more information on Plan Designs:</a:t>
            </a:r>
            <a:r>
              <a:rPr lang="en-US">
                <a:latin typeface="+mn-lt"/>
              </a:rPr>
              <a:t> please review the Active Member Decision Guide &amp; Presentation on the SHBP website at </a:t>
            </a:r>
            <a:r>
              <a:rPr lang="en-US">
                <a:latin typeface="+mn-lt"/>
                <a:hlinkClick r:id="rId5"/>
              </a:rPr>
              <a:t>https://shbp.georgia.gov/enrollment/open-enrollment</a:t>
            </a:r>
            <a:r>
              <a:rPr lang="en-US">
                <a:latin typeface="+mn-lt"/>
              </a:rPr>
              <a:t>.  </a:t>
            </a:r>
          </a:p>
        </p:txBody>
      </p:sp>
      <p:pic>
        <p:nvPicPr>
          <p:cNvPr id="4" name="GADCH_Audio_Slide44">
            <a:hlinkClick r:id="" action="ppaction://media"/>
            <a:extLst>
              <a:ext uri="{FF2B5EF4-FFF2-40B4-BE49-F238E27FC236}">
                <a16:creationId xmlns:a16="http://schemas.microsoft.com/office/drawing/2014/main" id="{C445ED11-886A-F301-DBF4-13D6C47254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8939" y="2165350"/>
            <a:ext cx="812800" cy="812800"/>
          </a:xfrm>
          <a:prstGeom prst="rect">
            <a:avLst/>
          </a:prstGeom>
        </p:spPr>
      </p:pic>
    </p:spTree>
    <p:extLst>
      <p:ext uri="{BB962C8B-B14F-4D97-AF65-F5344CB8AC3E}">
        <p14:creationId xmlns:p14="http://schemas.microsoft.com/office/powerpoint/2010/main" val="101782273"/>
      </p:ext>
    </p:extLst>
  </p:cSld>
  <p:clrMapOvr>
    <a:masterClrMapping/>
  </p:clrMapOvr>
  <mc:AlternateContent xmlns:mc="http://schemas.openxmlformats.org/markup-compatibility/2006">
    <mc:Choice xmlns:p14="http://schemas.microsoft.com/office/powerpoint/2010/main" Requires="p14">
      <p:transition spd="slow" p14:dur="2000" advTm="31544"/>
    </mc:Choice>
    <mc:Fallback>
      <p:transition spd="slow" advTm="3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 objId="4"/>
        <p14:stopEvt time="31544" objId="4"/>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0"/>
            <a:ext cx="8839200" cy="952500"/>
          </a:xfrm>
        </p:spPr>
        <p:txBody>
          <a:bodyPr/>
          <a:lstStyle/>
          <a:p>
            <a:pPr algn="ctr"/>
            <a:r>
              <a:rPr lang="en-US" sz="3200" dirty="0"/>
              <a:t>Member Identification (ID) Cards </a:t>
            </a:r>
          </a:p>
        </p:txBody>
      </p:sp>
      <p:sp>
        <p:nvSpPr>
          <p:cNvPr id="3" name="Content Placeholder 2"/>
          <p:cNvSpPr>
            <a:spLocks noGrp="1"/>
          </p:cNvSpPr>
          <p:nvPr>
            <p:ph idx="1"/>
          </p:nvPr>
        </p:nvSpPr>
        <p:spPr>
          <a:xfrm>
            <a:off x="228600" y="1123950"/>
            <a:ext cx="8686800" cy="3733799"/>
          </a:xfrm>
        </p:spPr>
        <p:txBody>
          <a:bodyPr/>
          <a:lstStyle/>
          <a:p>
            <a:pPr marL="0" indent="0">
              <a:buNone/>
            </a:pPr>
            <a:r>
              <a:rPr lang="en-US" sz="2000" b="1" u="sng" dirty="0"/>
              <a:t>Anthem and UnitedHealthcare</a:t>
            </a:r>
          </a:p>
          <a:p>
            <a:pPr marL="625475" indent="-276225"/>
            <a:r>
              <a:rPr lang="en-US" sz="1800" dirty="0"/>
              <a:t>All SHBP Members enrolled in Anthem and UnitedHealthcare plan options will receive new Member ID cards before January 1st.  </a:t>
            </a:r>
          </a:p>
          <a:p>
            <a:pPr marL="625475" indent="-276225"/>
            <a:r>
              <a:rPr lang="en-US" sz="1800" dirty="0"/>
              <a:t>Newly added Dependents pending Dependent Verification review and approval after December 5, 2022 will not receive new Member ID cards until after January 1, 2023. </a:t>
            </a:r>
          </a:p>
          <a:p>
            <a:pPr marL="0" indent="0">
              <a:buNone/>
            </a:pPr>
            <a:r>
              <a:rPr lang="en-US" sz="2000" b="1" u="sng" dirty="0"/>
              <a:t>Kaiser Permanente (KP)</a:t>
            </a:r>
            <a:r>
              <a:rPr lang="en-US" sz="2000" dirty="0"/>
              <a:t> </a:t>
            </a:r>
          </a:p>
          <a:p>
            <a:pPr marL="628650" indent="-285750"/>
            <a:r>
              <a:rPr lang="en-US" sz="1800" i="1" dirty="0"/>
              <a:t>New</a:t>
            </a:r>
            <a:r>
              <a:rPr lang="en-US" sz="1800" dirty="0"/>
              <a:t> Kaiser Permanente Members will receive new Member ID cards before January 1st</a:t>
            </a:r>
          </a:p>
          <a:p>
            <a:pPr marL="628650" indent="-285750"/>
            <a:r>
              <a:rPr lang="en-US" sz="1800" dirty="0"/>
              <a:t>Newly added Dependents pending Dependent Verification review and approval after December 5, 2022 will not receive new Member ID cards until after January 1, 2023. </a:t>
            </a:r>
          </a:p>
          <a:p>
            <a:pPr marL="0" indent="0">
              <a:buNone/>
            </a:pPr>
            <a:endParaRPr lang="en-US" sz="1800" dirty="0"/>
          </a:p>
          <a:p>
            <a:pPr marL="0" indent="0">
              <a:buNone/>
            </a:pPr>
            <a:r>
              <a:rPr lang="en-US" sz="1800" dirty="0"/>
              <a:t>Due to mailing restrictions, Members may receive cards at different times. </a:t>
            </a:r>
          </a:p>
          <a:p>
            <a:pPr marL="0" indent="0">
              <a:buNone/>
            </a:pPr>
            <a:endParaRPr lang="en-US" sz="1000" dirty="0"/>
          </a:p>
          <a:p>
            <a:pPr>
              <a:buNone/>
            </a:pPr>
            <a:endParaRPr lang="en-US" sz="2000" dirty="0"/>
          </a:p>
          <a:p>
            <a:pPr indent="0">
              <a:buFont typeface="Arial" panose="020B0604020202020204" pitchFamily="34" charset="0"/>
              <a:buChar char="•"/>
            </a:pPr>
            <a:endParaRPr lang="en-US" sz="2000" dirty="0"/>
          </a:p>
        </p:txBody>
      </p:sp>
      <p:pic>
        <p:nvPicPr>
          <p:cNvPr id="4" name="GADCH_Audio_Slide45">
            <a:hlinkClick r:id="" action="ppaction://media"/>
            <a:extLst>
              <a:ext uri="{FF2B5EF4-FFF2-40B4-BE49-F238E27FC236}">
                <a16:creationId xmlns:a16="http://schemas.microsoft.com/office/drawing/2014/main" id="{D131793C-6D01-C2E3-E203-961D54667E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0272" y="2420533"/>
            <a:ext cx="812800" cy="812800"/>
          </a:xfrm>
          <a:prstGeom prst="rect">
            <a:avLst/>
          </a:prstGeom>
        </p:spPr>
      </p:pic>
    </p:spTree>
    <p:extLst>
      <p:ext uri="{BB962C8B-B14F-4D97-AF65-F5344CB8AC3E}">
        <p14:creationId xmlns:p14="http://schemas.microsoft.com/office/powerpoint/2010/main" val="84478648"/>
      </p:ext>
    </p:extLst>
  </p:cSld>
  <p:clrMapOvr>
    <a:masterClrMapping/>
  </p:clrMapOvr>
  <mc:AlternateContent xmlns:mc="http://schemas.openxmlformats.org/markup-compatibility/2006">
    <mc:Choice xmlns:p14="http://schemas.microsoft.com/office/powerpoint/2010/main" Requires="p14">
      <p:transition spd="slow" p14:dur="2000" advTm="40100"/>
    </mc:Choice>
    <mc:Fallback>
      <p:transition spd="slow" advTm="40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40100" objId="4"/>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845244" y="2246539"/>
            <a:ext cx="7453512" cy="650421"/>
          </a:xfrm>
        </p:spPr>
        <p:txBody>
          <a:bodyPr/>
          <a:lstStyle/>
          <a:p>
            <a:pPr marL="0" indent="0" algn="ctr">
              <a:buNone/>
            </a:pPr>
            <a:r>
              <a:rPr lang="en-US" sz="3600" b="1" dirty="0"/>
              <a:t>VII. SHBP Rates</a:t>
            </a:r>
          </a:p>
        </p:txBody>
      </p:sp>
      <p:pic>
        <p:nvPicPr>
          <p:cNvPr id="4" name="GADCH_Audio_Slide46">
            <a:hlinkClick r:id="" action="ppaction://media"/>
            <a:extLst>
              <a:ext uri="{FF2B5EF4-FFF2-40B4-BE49-F238E27FC236}">
                <a16:creationId xmlns:a16="http://schemas.microsoft.com/office/drawing/2014/main" id="{5FE5BB18-8C49-3373-FD58-BB466C0D7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04876" y="2571749"/>
            <a:ext cx="812800" cy="812800"/>
          </a:xfrm>
          <a:prstGeom prst="rect">
            <a:avLst/>
          </a:prstGeom>
        </p:spPr>
      </p:pic>
    </p:spTree>
    <p:extLst>
      <p:ext uri="{BB962C8B-B14F-4D97-AF65-F5344CB8AC3E}">
        <p14:creationId xmlns:p14="http://schemas.microsoft.com/office/powerpoint/2010/main" val="2180031761"/>
      </p:ext>
    </p:extLst>
  </p:cSld>
  <p:clrMapOvr>
    <a:masterClrMapping/>
  </p:clrMapOvr>
  <mc:AlternateContent xmlns:mc="http://schemas.openxmlformats.org/markup-compatibility/2006">
    <mc:Choice xmlns:p14="http://schemas.microsoft.com/office/powerpoint/2010/main" Requires="p14">
      <p:transition spd="slow" p14:dur="2000" advTm="4474"/>
    </mc:Choice>
    <mc:Fallback>
      <p:transition spd="slow" advTm="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 objId="4"/>
        <p14:stopEvt time="4474" objId="4"/>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200" dirty="0"/>
              <a:t>SHBP Rates</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686800" cy="3810000"/>
          </a:xfrm>
        </p:spPr>
        <p:txBody>
          <a:bodyPr/>
          <a:lstStyle/>
          <a:p>
            <a:pPr marL="0" indent="0">
              <a:buNone/>
            </a:pPr>
            <a:r>
              <a:rPr lang="en-US" sz="2000" b="1" dirty="0"/>
              <a:t>In this section of the presentation, </a:t>
            </a:r>
            <a:r>
              <a:rPr lang="en-US" sz="2000" b="1" i="1" dirty="0"/>
              <a:t>SHBP Rates</a:t>
            </a:r>
            <a:r>
              <a:rPr lang="en-US" sz="2000" b="1" dirty="0"/>
              <a:t>, we will discuss the following:</a:t>
            </a:r>
          </a:p>
          <a:p>
            <a:pPr marL="0" indent="0">
              <a:buNone/>
            </a:pPr>
            <a:endParaRPr lang="en-US" sz="2000" b="1" dirty="0"/>
          </a:p>
          <a:p>
            <a:pPr>
              <a:buFont typeface="Wingdings" panose="05000000000000000000" pitchFamily="2" charset="2"/>
              <a:buChar char="v"/>
            </a:pPr>
            <a:r>
              <a:rPr lang="en-US" sz="2000" dirty="0"/>
              <a:t>2023 Active Member Rates</a:t>
            </a:r>
          </a:p>
          <a:p>
            <a:pPr>
              <a:buFont typeface="Wingdings" panose="05000000000000000000" pitchFamily="2" charset="2"/>
              <a:buChar char="v"/>
            </a:pPr>
            <a:r>
              <a:rPr lang="en-US" sz="2000" dirty="0"/>
              <a:t>2023 Employer Contribution Rates</a:t>
            </a:r>
          </a:p>
          <a:p>
            <a:pPr>
              <a:buFont typeface="Wingdings" panose="05000000000000000000" pitchFamily="2" charset="2"/>
              <a:buChar char="v"/>
            </a:pPr>
            <a:endParaRPr lang="en-US" sz="2000" dirty="0"/>
          </a:p>
          <a:p>
            <a:pPr marL="0" indent="0">
              <a:buNone/>
            </a:pPr>
            <a:endParaRPr lang="en-US" sz="2000" i="1" dirty="0"/>
          </a:p>
          <a:p>
            <a:pPr marL="0" indent="0">
              <a:buNone/>
            </a:pPr>
            <a:endParaRPr lang="en-US" sz="2000" dirty="0"/>
          </a:p>
        </p:txBody>
      </p:sp>
      <p:pic>
        <p:nvPicPr>
          <p:cNvPr id="4" name="GADCH_Audio_Slide47">
            <a:hlinkClick r:id="" action="ppaction://media"/>
            <a:extLst>
              <a:ext uri="{FF2B5EF4-FFF2-40B4-BE49-F238E27FC236}">
                <a16:creationId xmlns:a16="http://schemas.microsoft.com/office/drawing/2014/main" id="{62701178-AFB0-CF93-CE54-295D07631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3493" y="2448060"/>
            <a:ext cx="812800" cy="812800"/>
          </a:xfrm>
          <a:prstGeom prst="rect">
            <a:avLst/>
          </a:prstGeom>
        </p:spPr>
      </p:pic>
    </p:spTree>
    <p:extLst>
      <p:ext uri="{BB962C8B-B14F-4D97-AF65-F5344CB8AC3E}">
        <p14:creationId xmlns:p14="http://schemas.microsoft.com/office/powerpoint/2010/main" val="1738104447"/>
      </p:ext>
    </p:extLst>
  </p:cSld>
  <p:clrMapOvr>
    <a:masterClrMapping/>
  </p:clrMapOvr>
  <mc:AlternateContent xmlns:mc="http://schemas.openxmlformats.org/markup-compatibility/2006">
    <mc:Choice xmlns:p14="http://schemas.microsoft.com/office/powerpoint/2010/main" Requires="p14">
      <p:transition spd="slow" p14:dur="2000" advTm="8462"/>
    </mc:Choice>
    <mc:Fallback>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 objId="4"/>
        <p14:stopEvt time="8462" objId="4"/>
      </p14:showEvt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200" dirty="0"/>
              <a:t>2023</a:t>
            </a:r>
            <a:r>
              <a:rPr lang="en-US" sz="3200" dirty="0">
                <a:solidFill>
                  <a:srgbClr val="FF0000"/>
                </a:solidFill>
              </a:rPr>
              <a:t> </a:t>
            </a:r>
            <a:r>
              <a:rPr lang="en-US" sz="3200" dirty="0"/>
              <a:t>SHBP Active Member Rates</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763000" cy="3810000"/>
          </a:xfrm>
        </p:spPr>
        <p:txBody>
          <a:bodyPr/>
          <a:lstStyle/>
          <a:p>
            <a:pPr marL="0" indent="0">
              <a:buNone/>
            </a:pPr>
            <a:r>
              <a:rPr lang="en-US" sz="1800" dirty="0">
                <a:effectLst/>
                <a:ea typeface="Calibri" panose="020F0502020204030204" pitchFamily="34" charset="0"/>
              </a:rPr>
              <a:t>The SHBP Active Member Rates for Plan Year 2023 are currently available on the SHBP Website at </a:t>
            </a:r>
            <a:r>
              <a:rPr lang="en-US" sz="1800" u="sng" dirty="0">
                <a:solidFill>
                  <a:srgbClr val="0000FF"/>
                </a:solidFill>
                <a:effectLst/>
                <a:ea typeface="Calibri" panose="020F0502020204030204" pitchFamily="34" charset="0"/>
                <a:hlinkClick r:id="rId5"/>
              </a:rPr>
              <a:t>https://shbp.georgia.gov/active-rates</a:t>
            </a:r>
            <a:r>
              <a:rPr lang="en-US" sz="1800" dirty="0"/>
              <a:t>.</a:t>
            </a:r>
          </a:p>
          <a:p>
            <a:pPr marL="0" indent="0">
              <a:buNone/>
            </a:pPr>
            <a:endParaRPr lang="en-US" sz="1800" dirty="0"/>
          </a:p>
          <a:p>
            <a:pPr marL="0" indent="0">
              <a:buNone/>
            </a:pPr>
            <a:r>
              <a:rPr lang="en-US" sz="1800" dirty="0"/>
              <a:t>Rates for the following groups for Plan Year 2023 are also available on the SHBP website at </a:t>
            </a:r>
            <a:r>
              <a:rPr lang="en-US" sz="1800" dirty="0">
                <a:hlinkClick r:id="rId6"/>
              </a:rPr>
              <a:t>https://shbp.georgia.gov/member-rates</a:t>
            </a:r>
            <a:r>
              <a:rPr lang="en-US" sz="1800" dirty="0"/>
              <a:t>. </a:t>
            </a:r>
          </a:p>
          <a:p>
            <a:r>
              <a:rPr lang="en-US" sz="1800" dirty="0"/>
              <a:t>Retirees</a:t>
            </a:r>
          </a:p>
          <a:p>
            <a:r>
              <a:rPr lang="en-US" sz="1800" dirty="0"/>
              <a:t>Boards of Education Board Members</a:t>
            </a:r>
          </a:p>
          <a:p>
            <a:r>
              <a:rPr lang="en-US" sz="1800" dirty="0"/>
              <a:t>Contract Employer Groups, COBRA &amp; State Extended Coverage (SEC)</a:t>
            </a:r>
          </a:p>
          <a:p>
            <a:endParaRPr lang="en-US" sz="1800" dirty="0"/>
          </a:p>
          <a:p>
            <a:pPr marL="0" indent="0">
              <a:buNone/>
            </a:pPr>
            <a:r>
              <a:rPr lang="en-US" sz="1800" dirty="0"/>
              <a:t>The Resolutions approved by the Board of Community Health are posted at </a:t>
            </a:r>
            <a:r>
              <a:rPr lang="en-US" sz="1800" dirty="0">
                <a:hlinkClick r:id="rId7"/>
              </a:rPr>
              <a:t>https://shbp.georgia.gov/resolutions</a:t>
            </a:r>
            <a:r>
              <a:rPr lang="en-US" sz="1800" dirty="0"/>
              <a:t>. </a:t>
            </a:r>
          </a:p>
          <a:p>
            <a:endParaRPr lang="en-US" sz="1800" dirty="0"/>
          </a:p>
        </p:txBody>
      </p:sp>
      <p:pic>
        <p:nvPicPr>
          <p:cNvPr id="4" name="GADCH_Audio_Slide48">
            <a:hlinkClick r:id="" action="ppaction://media"/>
            <a:extLst>
              <a:ext uri="{FF2B5EF4-FFF2-40B4-BE49-F238E27FC236}">
                <a16:creationId xmlns:a16="http://schemas.microsoft.com/office/drawing/2014/main" id="{F456546E-8137-0BB3-3694-21D2F2581F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02152" y="2237227"/>
            <a:ext cx="812800" cy="812800"/>
          </a:xfrm>
          <a:prstGeom prst="rect">
            <a:avLst/>
          </a:prstGeom>
        </p:spPr>
      </p:pic>
    </p:spTree>
    <p:extLst>
      <p:ext uri="{BB962C8B-B14F-4D97-AF65-F5344CB8AC3E}">
        <p14:creationId xmlns:p14="http://schemas.microsoft.com/office/powerpoint/2010/main" val="219956558"/>
      </p:ext>
    </p:extLst>
  </p:cSld>
  <p:clrMapOvr>
    <a:masterClrMapping/>
  </p:clrMapOvr>
  <mc:AlternateContent xmlns:mc="http://schemas.openxmlformats.org/markup-compatibility/2006">
    <mc:Choice xmlns:p14="http://schemas.microsoft.com/office/powerpoint/2010/main" Requires="p14">
      <p:transition spd="slow" p14:dur="2000" advTm="48912"/>
    </mc:Choice>
    <mc:Fallback>
      <p:transition spd="slow" advTm="4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 objId="4"/>
        <p14:stopEvt time="48912"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794827" y="2246539"/>
            <a:ext cx="3554346" cy="650421"/>
          </a:xfrm>
        </p:spPr>
        <p:txBody>
          <a:bodyPr/>
          <a:lstStyle/>
          <a:p>
            <a:pPr marL="0" indent="0">
              <a:buNone/>
            </a:pPr>
            <a:r>
              <a:rPr lang="en-US" sz="3600" b="1" dirty="0"/>
              <a:t>I. Skip the Phones!</a:t>
            </a:r>
          </a:p>
        </p:txBody>
      </p:sp>
      <p:pic>
        <p:nvPicPr>
          <p:cNvPr id="2" name="GADCH_Audio_Slide4.mp3">
            <a:hlinkClick r:id="" action="ppaction://media"/>
            <a:extLst>
              <a:ext uri="{FF2B5EF4-FFF2-40B4-BE49-F238E27FC236}">
                <a16:creationId xmlns:a16="http://schemas.microsoft.com/office/drawing/2014/main" id="{17316B36-F730-2ECA-4DAC-C1D68DE5B9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3413" y="2490560"/>
            <a:ext cx="812800" cy="812800"/>
          </a:xfrm>
          <a:prstGeom prst="rect">
            <a:avLst/>
          </a:prstGeom>
        </p:spPr>
      </p:pic>
    </p:spTree>
    <p:extLst>
      <p:ext uri="{BB962C8B-B14F-4D97-AF65-F5344CB8AC3E}">
        <p14:creationId xmlns:p14="http://schemas.microsoft.com/office/powerpoint/2010/main" val="2705722216"/>
      </p:ext>
    </p:extLst>
  </p:cSld>
  <p:clrMapOvr>
    <a:masterClrMapping/>
  </p:clrMapOvr>
  <mc:AlternateContent xmlns:mc="http://schemas.openxmlformats.org/markup-compatibility/2006">
    <mc:Choice xmlns:p14="http://schemas.microsoft.com/office/powerpoint/2010/main" Requires="p14">
      <p:transition spd="slow" p14:dur="2000" advTm="5618"/>
    </mc:Choice>
    <mc:Fallback>
      <p:transition spd="slow" advTm="5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5618" objId="2"/>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600" dirty="0"/>
              <a:t>2023 SHBP Employer Contribution Rates</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1047750"/>
            <a:ext cx="8763000" cy="3810000"/>
          </a:xfrm>
        </p:spPr>
        <p:txBody>
          <a:bodyPr/>
          <a:lstStyle/>
          <a:p>
            <a:pPr marL="0" indent="0">
              <a:buNone/>
            </a:pPr>
            <a:r>
              <a:rPr lang="en-US" sz="1800" dirty="0">
                <a:effectLst/>
                <a:ea typeface="Calibri" panose="020F0502020204030204" pitchFamily="34" charset="0"/>
              </a:rPr>
              <a:t>The Employer Contributions will remain the same and are available on the SHBP website at </a:t>
            </a:r>
            <a:r>
              <a:rPr lang="en-US" sz="1800" dirty="0">
                <a:effectLst/>
                <a:ea typeface="Calibri" panose="020F0502020204030204" pitchFamily="34" charset="0"/>
                <a:hlinkClick r:id="rId5"/>
              </a:rPr>
              <a:t>https://shbp.georgia.gov/resolutions</a:t>
            </a:r>
            <a:r>
              <a:rPr lang="en-US" sz="1800" dirty="0">
                <a:effectLst/>
                <a:ea typeface="Calibri" panose="020F0502020204030204" pitchFamily="34" charset="0"/>
              </a:rPr>
              <a:t>: </a:t>
            </a:r>
          </a:p>
          <a:p>
            <a:pPr marL="0" indent="0">
              <a:buNone/>
            </a:pPr>
            <a:endParaRPr lang="en-US" sz="1800" dirty="0">
              <a:effectLst/>
              <a:ea typeface="Calibri" panose="020F0502020204030204" pitchFamily="34" charset="0"/>
            </a:endParaRPr>
          </a:p>
          <a:p>
            <a:r>
              <a:rPr lang="en-US" sz="1800" dirty="0">
                <a:ea typeface="Calibri" panose="020F0502020204030204" pitchFamily="34" charset="0"/>
              </a:rPr>
              <a:t>Teachers: $945.00 per month for each enrolled employee </a:t>
            </a:r>
          </a:p>
          <a:p>
            <a:r>
              <a:rPr lang="en-US" sz="1800" dirty="0">
                <a:ea typeface="Calibri" panose="020F0502020204030204" pitchFamily="34" charset="0"/>
              </a:rPr>
              <a:t>Librarians: $843.00 per month for each enrolled employee</a:t>
            </a:r>
          </a:p>
          <a:p>
            <a:r>
              <a:rPr lang="en-US" sz="1800" dirty="0">
                <a:ea typeface="Calibri" panose="020F0502020204030204" pitchFamily="34" charset="0"/>
              </a:rPr>
              <a:t>Public School Employees: $945.00 per month for each enrolled employee</a:t>
            </a:r>
          </a:p>
          <a:p>
            <a:r>
              <a:rPr lang="en-US" sz="1800" dirty="0">
                <a:ea typeface="Calibri" panose="020F0502020204030204" pitchFamily="34" charset="0"/>
              </a:rPr>
              <a:t>State Agencies: 29.454% of total salaries</a:t>
            </a:r>
          </a:p>
          <a:p>
            <a:endParaRPr lang="en-US" sz="1800" dirty="0"/>
          </a:p>
        </p:txBody>
      </p:sp>
      <p:pic>
        <p:nvPicPr>
          <p:cNvPr id="4" name="GADCH_Audio_Slide49">
            <a:hlinkClick r:id="" action="ppaction://media"/>
            <a:extLst>
              <a:ext uri="{FF2B5EF4-FFF2-40B4-BE49-F238E27FC236}">
                <a16:creationId xmlns:a16="http://schemas.microsoft.com/office/drawing/2014/main" id="{7E5128AE-3134-7404-9194-ACBCF96343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4633" y="1758950"/>
            <a:ext cx="812800" cy="812800"/>
          </a:xfrm>
          <a:prstGeom prst="rect">
            <a:avLst/>
          </a:prstGeom>
        </p:spPr>
      </p:pic>
    </p:spTree>
    <p:extLst>
      <p:ext uri="{BB962C8B-B14F-4D97-AF65-F5344CB8AC3E}">
        <p14:creationId xmlns:p14="http://schemas.microsoft.com/office/powerpoint/2010/main" val="2646705788"/>
      </p:ext>
    </p:extLst>
  </p:cSld>
  <p:clrMapOvr>
    <a:masterClrMapping/>
  </p:clrMapOvr>
  <mc:AlternateContent xmlns:mc="http://schemas.openxmlformats.org/markup-compatibility/2006">
    <mc:Choice xmlns:p14="http://schemas.microsoft.com/office/powerpoint/2010/main" Requires="p14">
      <p:transition spd="slow" p14:dur="2000" advTm="40528"/>
    </mc:Choice>
    <mc:Fallback>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 objId="4"/>
        <p14:stopEvt time="40528" objId="4"/>
      </p14:showEvt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845244" y="2246539"/>
            <a:ext cx="7453512" cy="650421"/>
          </a:xfrm>
        </p:spPr>
        <p:txBody>
          <a:bodyPr/>
          <a:lstStyle/>
          <a:p>
            <a:pPr marL="0" indent="0" algn="ctr">
              <a:buNone/>
            </a:pPr>
            <a:r>
              <a:rPr lang="en-US" sz="3600" b="1" dirty="0"/>
              <a:t>VIII. Employer Questions</a:t>
            </a:r>
          </a:p>
        </p:txBody>
      </p:sp>
      <p:pic>
        <p:nvPicPr>
          <p:cNvPr id="2" name="GADCH_Audio_Slide50">
            <a:hlinkClick r:id="" action="ppaction://media"/>
            <a:extLst>
              <a:ext uri="{FF2B5EF4-FFF2-40B4-BE49-F238E27FC236}">
                <a16:creationId xmlns:a16="http://schemas.microsoft.com/office/drawing/2014/main" id="{5258932C-BCF4-A819-6005-319B511F0A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8344" y="1695788"/>
            <a:ext cx="812800" cy="812800"/>
          </a:xfrm>
          <a:prstGeom prst="rect">
            <a:avLst/>
          </a:prstGeom>
        </p:spPr>
      </p:pic>
    </p:spTree>
    <p:extLst>
      <p:ext uri="{BB962C8B-B14F-4D97-AF65-F5344CB8AC3E}">
        <p14:creationId xmlns:p14="http://schemas.microsoft.com/office/powerpoint/2010/main" val="2055297204"/>
      </p:ext>
    </p:extLst>
  </p:cSld>
  <p:clrMapOvr>
    <a:masterClrMapping/>
  </p:clrMapOvr>
  <mc:AlternateContent xmlns:mc="http://schemas.openxmlformats.org/markup-compatibility/2006">
    <mc:Choice xmlns:p14="http://schemas.microsoft.com/office/powerpoint/2010/main" Requires="p14">
      <p:transition spd="slow" p14:dur="2000" advTm="7351"/>
    </mc:Choice>
    <mc:Fallback>
      <p:transition spd="slow" advTm="7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 objId="2"/>
        <p14:stopEvt time="7351" objId="2"/>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133350"/>
            <a:ext cx="9144000" cy="742950"/>
          </a:xfrm>
        </p:spPr>
        <p:txBody>
          <a:bodyPr/>
          <a:lstStyle/>
          <a:p>
            <a:pPr algn="ctr"/>
            <a:r>
              <a:rPr lang="en-US" sz="3200" dirty="0"/>
              <a:t>Employer Questions</a:t>
            </a:r>
          </a:p>
        </p:txBody>
      </p:sp>
      <p:sp>
        <p:nvSpPr>
          <p:cNvPr id="4" name="Content Placeholder 2"/>
          <p:cNvSpPr>
            <a:spLocks noGrp="1"/>
          </p:cNvSpPr>
          <p:nvPr>
            <p:ph idx="1"/>
          </p:nvPr>
        </p:nvSpPr>
        <p:spPr>
          <a:xfrm>
            <a:off x="228600" y="1047750"/>
            <a:ext cx="8686800" cy="3733800"/>
          </a:xfrm>
        </p:spPr>
        <p:txBody>
          <a:bodyPr/>
          <a:lstStyle/>
          <a:p>
            <a:r>
              <a:rPr lang="en-US" sz="1800" dirty="0"/>
              <a:t>For assistance, please contact your dedicated Employer Services Specialists via the:</a:t>
            </a:r>
          </a:p>
          <a:p>
            <a:pPr lvl="1"/>
            <a:r>
              <a:rPr lang="en-US" sz="1800" dirty="0"/>
              <a:t>(X)change at </a:t>
            </a:r>
            <a:r>
              <a:rPr lang="en-US" sz="1800" dirty="0">
                <a:hlinkClick r:id="rId5"/>
              </a:rPr>
              <a:t>https://shbp.georgia.gov/employers-0/your-employing-entity/xchange</a:t>
            </a:r>
            <a:r>
              <a:rPr lang="en-US" sz="1800" dirty="0"/>
              <a:t>, or</a:t>
            </a:r>
          </a:p>
          <a:p>
            <a:pPr lvl="1"/>
            <a:r>
              <a:rPr lang="en-US" sz="1800" dirty="0"/>
              <a:t>Phone at 800.610.1863, Monday through Friday, 8:30 am to 5:00 pm ET. </a:t>
            </a:r>
            <a:r>
              <a:rPr lang="en-US" sz="1800" i="1" dirty="0"/>
              <a:t>Due to the COVID-19 pandemic, our Specialist are working from home. However, if you leave a message, a Specialist will follow up with you via the (X)change and/or their mobile work phone.</a:t>
            </a:r>
          </a:p>
          <a:p>
            <a:endParaRPr lang="en-US" sz="1800" dirty="0"/>
          </a:p>
          <a:p>
            <a:r>
              <a:rPr lang="en-US" sz="1800" dirty="0"/>
              <a:t>For escalated matters, please reference the SHBP Employer (X)change Escalation Process posted on the Employer Services section of the SHBP website:</a:t>
            </a:r>
            <a:r>
              <a:rPr lang="en-US" sz="1800" u="sng" dirty="0"/>
              <a:t> </a:t>
            </a:r>
            <a:r>
              <a:rPr lang="en-US" sz="1800" dirty="0">
                <a:hlinkClick r:id="rId6"/>
              </a:rPr>
              <a:t>https://shbp.georgia.gov/xchange-escalation-process</a:t>
            </a:r>
            <a:endParaRPr lang="en-US" sz="1800" u="sng" dirty="0"/>
          </a:p>
          <a:p>
            <a:endParaRPr lang="en-US" sz="1800" u="sng" dirty="0"/>
          </a:p>
          <a:p>
            <a:endParaRPr lang="en-US" sz="1800" u="sng" dirty="0"/>
          </a:p>
        </p:txBody>
      </p:sp>
      <p:pic>
        <p:nvPicPr>
          <p:cNvPr id="2" name="GADCH_Audio_Slide51">
            <a:hlinkClick r:id="" action="ppaction://media"/>
            <a:extLst>
              <a:ext uri="{FF2B5EF4-FFF2-40B4-BE49-F238E27FC236}">
                <a16:creationId xmlns:a16="http://schemas.microsoft.com/office/drawing/2014/main" id="{9A279688-57BA-13C8-F239-EA6D12E287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55621" y="3057660"/>
            <a:ext cx="812800" cy="812800"/>
          </a:xfrm>
          <a:prstGeom prst="rect">
            <a:avLst/>
          </a:prstGeom>
        </p:spPr>
      </p:pic>
    </p:spTree>
    <p:extLst>
      <p:ext uri="{BB962C8B-B14F-4D97-AF65-F5344CB8AC3E}">
        <p14:creationId xmlns:p14="http://schemas.microsoft.com/office/powerpoint/2010/main" val="3003799050"/>
      </p:ext>
    </p:extLst>
  </p:cSld>
  <p:clrMapOvr>
    <a:masterClrMapping/>
  </p:clrMapOvr>
  <mc:AlternateContent xmlns:mc="http://schemas.openxmlformats.org/markup-compatibility/2006">
    <mc:Choice xmlns:p14="http://schemas.microsoft.com/office/powerpoint/2010/main" Requires="p14">
      <p:transition spd="slow" p14:dur="2000" advTm="61653"/>
    </mc:Choice>
    <mc:Fallback>
      <p:transition spd="slow" advTm="6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61653" objId="2"/>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PPTdesignD"/>
          <p:cNvPicPr>
            <a:picLocks noChangeAspect="1" noChangeArrowheads="1"/>
          </p:cNvPicPr>
          <p:nvPr/>
        </p:nvPicPr>
        <p:blipFill>
          <a:blip r:embed="rId5" cstate="print"/>
          <a:srcRect/>
          <a:stretch>
            <a:fillRect/>
          </a:stretch>
        </p:blipFill>
        <p:spPr bwMode="auto">
          <a:xfrm>
            <a:off x="0" y="0"/>
            <a:ext cx="9213850" cy="5181600"/>
          </a:xfrm>
          <a:prstGeom prst="rect">
            <a:avLst/>
          </a:prstGeom>
          <a:noFill/>
          <a:ln w="9525">
            <a:noFill/>
            <a:miter lim="800000"/>
            <a:headEnd/>
            <a:tailEnd/>
          </a:ln>
        </p:spPr>
      </p:pic>
      <p:sp>
        <p:nvSpPr>
          <p:cNvPr id="18434" name="Rectangle 8"/>
          <p:cNvSpPr>
            <a:spLocks noGrp="1" noChangeArrowheads="1"/>
          </p:cNvSpPr>
          <p:nvPr>
            <p:ph type="body" idx="1"/>
          </p:nvPr>
        </p:nvSpPr>
        <p:spPr>
          <a:xfrm>
            <a:off x="284164" y="948928"/>
            <a:ext cx="8631236" cy="2994422"/>
          </a:xfrm>
        </p:spPr>
        <p:txBody>
          <a:bodyPr/>
          <a:lstStyle/>
          <a:p>
            <a:pPr lvl="0" algn="ctr" eaLnBrk="1" hangingPunct="1">
              <a:buNone/>
            </a:pPr>
            <a:r>
              <a:rPr lang="en-US" altLang="en-US" sz="4400" b="1">
                <a:solidFill>
                  <a:srgbClr val="FFFFFF"/>
                </a:solidFill>
              </a:rPr>
              <a:t>Purpose:</a:t>
            </a:r>
          </a:p>
          <a:p>
            <a:pPr lvl="0" algn="ctr">
              <a:buNone/>
            </a:pPr>
            <a:r>
              <a:rPr lang="en-US" altLang="en-US" sz="4400">
                <a:solidFill>
                  <a:srgbClr val="FFFFFF"/>
                </a:solidFill>
              </a:rPr>
              <a:t>   </a:t>
            </a:r>
            <a:r>
              <a:rPr lang="en-US" altLang="en-US">
                <a:solidFill>
                  <a:srgbClr val="FFFFFF"/>
                </a:solidFill>
              </a:rPr>
              <a:t>Shaping the future of A Healthy Georgia by improving access and ensuring quality to strengthen the communities we serve.</a:t>
            </a:r>
          </a:p>
          <a:p>
            <a:pPr algn="ctr" eaLnBrk="1" hangingPunct="1">
              <a:buFontTx/>
              <a:buNone/>
            </a:pPr>
            <a:endParaRPr lang="en-US" sz="2400" b="1" i="1">
              <a:solidFill>
                <a:schemeClr val="bg1"/>
              </a:solidFill>
            </a:endParaRPr>
          </a:p>
        </p:txBody>
      </p:sp>
      <p:pic>
        <p:nvPicPr>
          <p:cNvPr id="2" name="GADCH_Audio_Slide52">
            <a:hlinkClick r:id="" action="ppaction://media"/>
            <a:extLst>
              <a:ext uri="{FF2B5EF4-FFF2-40B4-BE49-F238E27FC236}">
                <a16:creationId xmlns:a16="http://schemas.microsoft.com/office/drawing/2014/main" id="{6157FDAC-3583-2DAA-BACD-2DFC8159E6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0276" y="2446139"/>
            <a:ext cx="812800" cy="812800"/>
          </a:xfrm>
          <a:prstGeom prst="rect">
            <a:avLst/>
          </a:prstGeom>
        </p:spPr>
      </p:pic>
    </p:spTree>
    <p:extLst>
      <p:ext uri="{BB962C8B-B14F-4D97-AF65-F5344CB8AC3E}">
        <p14:creationId xmlns:p14="http://schemas.microsoft.com/office/powerpoint/2010/main" val="2992341316"/>
      </p:ext>
    </p:extLst>
  </p:cSld>
  <p:clrMapOvr>
    <a:masterClrMapping/>
  </p:clrMapOvr>
  <mc:AlternateContent xmlns:mc="http://schemas.openxmlformats.org/markup-compatibility/2006">
    <mc:Choice xmlns:p14="http://schemas.microsoft.com/office/powerpoint/2010/main" Requires="p14">
      <p:transition spd="slow" p14:dur="2000" advTm="16525"/>
    </mc:Choice>
    <mc:Fallback>
      <p:transition spd="slow" advTm="16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14104"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200" dirty="0"/>
              <a:t>Skip the Phones! </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159026" y="1256442"/>
            <a:ext cx="5444820" cy="3601308"/>
          </a:xfrm>
        </p:spPr>
        <p:txBody>
          <a:bodyPr/>
          <a:lstStyle/>
          <a:p>
            <a:pPr marL="0" marR="0" indent="0">
              <a:lnSpc>
                <a:spcPct val="107000"/>
              </a:lnSpc>
              <a:spcBef>
                <a:spcPts val="0"/>
              </a:spcBef>
              <a:spcAft>
                <a:spcPts val="80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The purpose of the Skip the Phones Campaign! is to steer our members to the new SHBP Enrollment Portal for this year’s Open Enrollment &amp; Retiree Option Change Period (OE/ROCP) to:</a:t>
            </a:r>
          </a:p>
          <a:p>
            <a:pPr marL="511175" marR="0" indent="-225425">
              <a:lnSpc>
                <a:spcPct val="107000"/>
              </a:lnSpc>
              <a:spcBef>
                <a:spcPts val="0"/>
              </a:spcBef>
              <a:spcAft>
                <a:spcPts val="800"/>
              </a:spcAft>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Help members become comfortable with virtually   taking control of their benefits</a:t>
            </a:r>
          </a:p>
          <a:p>
            <a:pPr marL="341313" marR="0" indent="-55563">
              <a:lnSpc>
                <a:spcPct val="107000"/>
              </a:lnSpc>
              <a:spcBef>
                <a:spcPts val="0"/>
              </a:spcBef>
              <a:spcAft>
                <a:spcPts val="800"/>
              </a:spcAft>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Reduce delays due to anticipated increased call volume</a:t>
            </a:r>
          </a:p>
          <a:p>
            <a:pPr marL="0" marR="0" indent="0">
              <a:lnSpc>
                <a:spcPct val="107000"/>
              </a:lnSpc>
              <a:spcBef>
                <a:spcPts val="0"/>
              </a:spcBef>
              <a:spcAft>
                <a:spcPts val="800"/>
              </a:spcAft>
              <a:buNone/>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Staff shortages due to the COVID-19 pandemic are expected to impact call answer and hold times at our call center. SHBP is urging our members to access the SHBP Enrollment Portal for faster service. </a:t>
            </a:r>
            <a:endParaRPr lang="en-US" sz="1600" dirty="0"/>
          </a:p>
          <a:p>
            <a:pPr marL="0" indent="0">
              <a:buNone/>
            </a:pPr>
            <a:endParaRPr lang="en-US" sz="1800" i="1" dirty="0"/>
          </a:p>
          <a:p>
            <a:pPr marL="0" indent="0">
              <a:buNone/>
            </a:pPr>
            <a:endParaRPr lang="en-US" sz="1800" dirty="0"/>
          </a:p>
        </p:txBody>
      </p:sp>
      <p:pic>
        <p:nvPicPr>
          <p:cNvPr id="6" name="Picture 5">
            <a:extLst>
              <a:ext uri="{FF2B5EF4-FFF2-40B4-BE49-F238E27FC236}">
                <a16:creationId xmlns:a16="http://schemas.microsoft.com/office/drawing/2014/main" id="{A5C5C583-DE7D-4D13-BFD2-7573E4F1B2BD}"/>
              </a:ext>
            </a:extLst>
          </p:cNvPr>
          <p:cNvPicPr>
            <a:picLocks noChangeAspect="1"/>
          </p:cNvPicPr>
          <p:nvPr/>
        </p:nvPicPr>
        <p:blipFill>
          <a:blip r:embed="rId5"/>
          <a:stretch>
            <a:fillRect/>
          </a:stretch>
        </p:blipFill>
        <p:spPr>
          <a:xfrm>
            <a:off x="5852387" y="1256442"/>
            <a:ext cx="2609441" cy="3392615"/>
          </a:xfrm>
          <a:prstGeom prst="rect">
            <a:avLst/>
          </a:prstGeom>
        </p:spPr>
      </p:pic>
      <p:pic>
        <p:nvPicPr>
          <p:cNvPr id="4" name="GADCH_Audio_Slide5.mp3">
            <a:hlinkClick r:id="" action="ppaction://media"/>
            <a:extLst>
              <a:ext uri="{FF2B5EF4-FFF2-40B4-BE49-F238E27FC236}">
                <a16:creationId xmlns:a16="http://schemas.microsoft.com/office/drawing/2014/main" id="{5496951D-0DC2-5E2F-F831-926E0CAE6A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51285" y="2418269"/>
            <a:ext cx="812800" cy="812800"/>
          </a:xfrm>
          <a:prstGeom prst="rect">
            <a:avLst/>
          </a:prstGeom>
        </p:spPr>
      </p:pic>
    </p:spTree>
    <p:extLst>
      <p:ext uri="{BB962C8B-B14F-4D97-AF65-F5344CB8AC3E}">
        <p14:creationId xmlns:p14="http://schemas.microsoft.com/office/powerpoint/2010/main" val="1570957702"/>
      </p:ext>
    </p:extLst>
  </p:cSld>
  <p:clrMapOvr>
    <a:masterClrMapping/>
  </p:clrMapOvr>
  <mc:AlternateContent xmlns:mc="http://schemas.openxmlformats.org/markup-compatibility/2006">
    <mc:Choice xmlns:p14="http://schemas.microsoft.com/office/powerpoint/2010/main" Requires="p14">
      <p:transition spd="slow" p14:dur="2000" advTm="36351"/>
    </mc:Choice>
    <mc:Fallback>
      <p:transition spd="slow" advTm="3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 objId="4"/>
        <p14:stopEvt time="36351"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1CE-CBAF-4272-A060-9921CCB135C2}"/>
              </a:ext>
            </a:extLst>
          </p:cNvPr>
          <p:cNvSpPr>
            <a:spLocks noGrp="1"/>
          </p:cNvSpPr>
          <p:nvPr>
            <p:ph type="title"/>
          </p:nvPr>
        </p:nvSpPr>
        <p:spPr>
          <a:xfrm>
            <a:off x="76200" y="114300"/>
            <a:ext cx="8991600" cy="742950"/>
          </a:xfrm>
        </p:spPr>
        <p:txBody>
          <a:bodyPr/>
          <a:lstStyle/>
          <a:p>
            <a:pPr algn="ctr"/>
            <a:r>
              <a:rPr lang="en-US" sz="3200" dirty="0"/>
              <a:t>Skip the Phones! (continued)</a:t>
            </a:r>
          </a:p>
        </p:txBody>
      </p:sp>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28600" y="971550"/>
            <a:ext cx="8686800" cy="3810000"/>
          </a:xfrm>
        </p:spPr>
        <p:txBody>
          <a:bodyPr/>
          <a:lstStyle/>
          <a:p>
            <a:pPr marL="0" indent="0">
              <a:buNone/>
            </a:pPr>
            <a:r>
              <a:rPr lang="en-US" sz="1800" kern="0" dirty="0"/>
              <a:t>This year’s Open Enrollment is a “Passive Enrollment” period, which means the vendors and plan options offered by SHBP will remain the same as last year, so Active Members currently enrolled in coverage are not required to make an election unless they want to make changes. </a:t>
            </a:r>
          </a:p>
          <a:p>
            <a:pPr marL="0" indent="0">
              <a:buNone/>
            </a:pPr>
            <a:endParaRPr lang="en-US" sz="900" kern="0" dirty="0"/>
          </a:p>
          <a:p>
            <a:pPr marL="0" indent="0">
              <a:buNone/>
            </a:pPr>
            <a:r>
              <a:rPr lang="en-US" sz="1800" kern="0" dirty="0"/>
              <a:t>For Active Members currently enrolled in coverage who take no action, their plan option will simply roll over to the same plan option in 2023. </a:t>
            </a:r>
            <a:r>
              <a:rPr lang="en-US" sz="1800" b="1" kern="0" dirty="0"/>
              <a:t>So, please inform your employees that if they’re happy with </a:t>
            </a:r>
            <a:r>
              <a:rPr lang="en-US" sz="1800" b="1" dirty="0"/>
              <a:t>thei</a:t>
            </a:r>
            <a:r>
              <a:rPr lang="en-US" sz="1800" b="1" kern="0" dirty="0"/>
              <a:t>r current plan option </a:t>
            </a:r>
            <a:r>
              <a:rPr lang="en-US" sz="1800" b="1" u="sng" kern="0" dirty="0"/>
              <a:t>and</a:t>
            </a:r>
            <a:r>
              <a:rPr lang="en-US" sz="1800" b="1" kern="0" dirty="0"/>
              <a:t> have no changes, they don’t have to take any action for this year’s Open Enrollment. </a:t>
            </a:r>
          </a:p>
          <a:p>
            <a:endParaRPr lang="en-US" sz="1800" b="1" dirty="0"/>
          </a:p>
          <a:p>
            <a:endParaRPr lang="en-US" sz="1800" b="1" dirty="0"/>
          </a:p>
          <a:p>
            <a:endParaRPr lang="en-US" sz="1800" b="1" dirty="0"/>
          </a:p>
          <a:p>
            <a:endParaRPr lang="en-US" sz="1800" b="1" dirty="0"/>
          </a:p>
          <a:p>
            <a:pPr marL="0" indent="0">
              <a:buNone/>
            </a:pPr>
            <a:endParaRPr lang="en-US" sz="1800" b="1" dirty="0"/>
          </a:p>
        </p:txBody>
      </p:sp>
      <p:pic>
        <p:nvPicPr>
          <p:cNvPr id="6" name="Picture 5">
            <a:extLst>
              <a:ext uri="{FF2B5EF4-FFF2-40B4-BE49-F238E27FC236}">
                <a16:creationId xmlns:a16="http://schemas.microsoft.com/office/drawing/2014/main" id="{3131E002-B1CD-48A2-AEFC-765AE00BA80D}"/>
              </a:ext>
            </a:extLst>
          </p:cNvPr>
          <p:cNvPicPr>
            <a:picLocks noChangeAspect="1"/>
          </p:cNvPicPr>
          <p:nvPr/>
        </p:nvPicPr>
        <p:blipFill>
          <a:blip r:embed="rId5"/>
          <a:stretch>
            <a:fillRect/>
          </a:stretch>
        </p:blipFill>
        <p:spPr>
          <a:xfrm>
            <a:off x="1966912" y="3428431"/>
            <a:ext cx="5210175" cy="1038225"/>
          </a:xfrm>
          <a:prstGeom prst="rect">
            <a:avLst/>
          </a:prstGeom>
        </p:spPr>
      </p:pic>
      <p:pic>
        <p:nvPicPr>
          <p:cNvPr id="4" name="GADCH_Audio_Slide6.mp3">
            <a:hlinkClick r:id="" action="ppaction://media"/>
            <a:extLst>
              <a:ext uri="{FF2B5EF4-FFF2-40B4-BE49-F238E27FC236}">
                <a16:creationId xmlns:a16="http://schemas.microsoft.com/office/drawing/2014/main" id="{AB16079A-7B94-37BE-F0E1-EFA474075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90196" y="2710099"/>
            <a:ext cx="812800" cy="812800"/>
          </a:xfrm>
          <a:prstGeom prst="rect">
            <a:avLst/>
          </a:prstGeom>
        </p:spPr>
      </p:pic>
    </p:spTree>
    <p:extLst>
      <p:ext uri="{BB962C8B-B14F-4D97-AF65-F5344CB8AC3E}">
        <p14:creationId xmlns:p14="http://schemas.microsoft.com/office/powerpoint/2010/main" val="2409222743"/>
      </p:ext>
    </p:extLst>
  </p:cSld>
  <p:clrMapOvr>
    <a:masterClrMapping/>
  </p:clrMapOvr>
  <mc:AlternateContent xmlns:mc="http://schemas.openxmlformats.org/markup-compatibility/2006">
    <mc:Choice xmlns:p14="http://schemas.microsoft.com/office/powerpoint/2010/main" Requires="p14">
      <p:transition spd="slow" p14:dur="2000" advTm="38683"/>
    </mc:Choice>
    <mc:Fallback>
      <p:transition spd="slow" advTm="3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0" objId="4"/>
        <p14:stopEvt time="38683"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A890-E92E-4A87-B000-C541B8F0ABD3}"/>
              </a:ext>
            </a:extLst>
          </p:cNvPr>
          <p:cNvSpPr>
            <a:spLocks noGrp="1"/>
          </p:cNvSpPr>
          <p:nvPr>
            <p:ph type="title"/>
          </p:nvPr>
        </p:nvSpPr>
        <p:spPr>
          <a:xfrm>
            <a:off x="76840" y="114300"/>
            <a:ext cx="8990960" cy="742950"/>
          </a:xfrm>
        </p:spPr>
        <p:txBody>
          <a:bodyPr/>
          <a:lstStyle/>
          <a:p>
            <a:pPr algn="ctr"/>
            <a:r>
              <a:rPr lang="en-US" sz="3200" dirty="0"/>
              <a:t>Skip the Phones! (continued) </a:t>
            </a:r>
          </a:p>
        </p:txBody>
      </p:sp>
      <p:sp>
        <p:nvSpPr>
          <p:cNvPr id="4" name="TextBox 3">
            <a:extLst>
              <a:ext uri="{FF2B5EF4-FFF2-40B4-BE49-F238E27FC236}">
                <a16:creationId xmlns:a16="http://schemas.microsoft.com/office/drawing/2014/main" id="{C733A75C-C64E-45DE-AA12-4F0E573B96B6}"/>
              </a:ext>
            </a:extLst>
          </p:cNvPr>
          <p:cNvSpPr txBox="1"/>
          <p:nvPr/>
        </p:nvSpPr>
        <p:spPr>
          <a:xfrm>
            <a:off x="209550" y="1152525"/>
            <a:ext cx="8542564" cy="2516073"/>
          </a:xfrm>
          <a:prstGeom prst="rect">
            <a:avLst/>
          </a:prstGeom>
          <a:noFill/>
        </p:spPr>
        <p:txBody>
          <a:bodyPr wrap="square">
            <a:spAutoFit/>
          </a:bodyPr>
          <a:lstStyle/>
          <a:p>
            <a:pPr defTabSz="685800" fontAlgn="auto">
              <a:spcBef>
                <a:spcPts val="0"/>
              </a:spcBef>
              <a:spcAft>
                <a:spcPts val="0"/>
              </a:spcAft>
            </a:pPr>
            <a:endParaRPr lang="en-US" dirty="0">
              <a:solidFill>
                <a:prstClr val="black"/>
              </a:solidFill>
              <a:latin typeface="Arial Narrow"/>
            </a:endParaRPr>
          </a:p>
          <a:p>
            <a:pPr defTabSz="685800" fontAlgn="auto">
              <a:spcBef>
                <a:spcPts val="0"/>
              </a:spcBef>
              <a:spcAft>
                <a:spcPts val="0"/>
              </a:spcAft>
            </a:pPr>
            <a:endParaRPr lang="en-US" dirty="0">
              <a:solidFill>
                <a:prstClr val="black"/>
              </a:solidFill>
              <a:latin typeface="Arial Narrow"/>
            </a:endParaRPr>
          </a:p>
          <a:p>
            <a:pPr defTabSz="685800" fontAlgn="auto">
              <a:spcBef>
                <a:spcPts val="0"/>
              </a:spcBef>
              <a:spcAft>
                <a:spcPts val="0"/>
              </a:spcAft>
            </a:pPr>
            <a:endParaRPr lang="en-US" dirty="0">
              <a:solidFill>
                <a:prstClr val="black"/>
              </a:solidFill>
              <a:latin typeface="Arial Narrow"/>
            </a:endParaRPr>
          </a:p>
          <a:p>
            <a:pPr defTabSz="685800" fontAlgn="auto">
              <a:spcBef>
                <a:spcPts val="0"/>
              </a:spcBef>
              <a:spcAft>
                <a:spcPts val="0"/>
              </a:spcAft>
            </a:pPr>
            <a:endParaRPr lang="en-US" dirty="0">
              <a:solidFill>
                <a:prstClr val="black"/>
              </a:solidFill>
              <a:latin typeface="Arial Narrow"/>
            </a:endParaRPr>
          </a:p>
          <a:p>
            <a:pPr defTabSz="685800" fontAlgn="auto">
              <a:spcBef>
                <a:spcPts val="0"/>
              </a:spcBef>
              <a:spcAft>
                <a:spcPts val="0"/>
              </a:spcAft>
            </a:pPr>
            <a:endParaRPr lang="en-US" dirty="0">
              <a:solidFill>
                <a:prstClr val="black"/>
              </a:solidFill>
              <a:latin typeface="Arial Narrow"/>
            </a:endParaRPr>
          </a:p>
          <a:p>
            <a:pPr defTabSz="685800" fontAlgn="auto">
              <a:spcBef>
                <a:spcPts val="0"/>
              </a:spcBef>
              <a:spcAft>
                <a:spcPts val="0"/>
              </a:spcAft>
            </a:pPr>
            <a:r>
              <a:rPr lang="en-US" b="1" dirty="0">
                <a:solidFill>
                  <a:prstClr val="black"/>
                </a:solidFill>
                <a:latin typeface="Arial Narrow"/>
              </a:rPr>
              <a:t>For your employees that are thinking about making changes, please share this link which includes the Skip the Phones! presentations with </a:t>
            </a:r>
            <a:r>
              <a:rPr lang="en-US" b="1" i="1" dirty="0">
                <a:solidFill>
                  <a:prstClr val="black"/>
                </a:solidFill>
                <a:latin typeface="Arial Narrow"/>
              </a:rPr>
              <a:t>step-by-step instructions </a:t>
            </a:r>
            <a:r>
              <a:rPr lang="en-US" b="1" dirty="0">
                <a:solidFill>
                  <a:prstClr val="black"/>
                </a:solidFill>
                <a:latin typeface="Arial Narrow"/>
              </a:rPr>
              <a:t>on making their election in the SHBP Enrollment Portal: </a:t>
            </a:r>
            <a:r>
              <a:rPr lang="en-US" b="1" dirty="0">
                <a:solidFill>
                  <a:prstClr val="black"/>
                </a:solidFill>
                <a:latin typeface="Arial Narrow"/>
                <a:hlinkClick r:id="rId5"/>
              </a:rPr>
              <a:t>https://shbp.georgia.gov/skip-phones</a:t>
            </a:r>
            <a:r>
              <a:rPr lang="en-US" b="1" dirty="0">
                <a:solidFill>
                  <a:prstClr val="black"/>
                </a:solidFill>
                <a:latin typeface="Arial Narrow"/>
              </a:rPr>
              <a:t>. </a:t>
            </a:r>
          </a:p>
          <a:p>
            <a:pPr defTabSz="685800" fontAlgn="auto">
              <a:spcBef>
                <a:spcPts val="0"/>
              </a:spcBef>
              <a:spcAft>
                <a:spcPts val="0"/>
              </a:spcAft>
            </a:pPr>
            <a:endParaRPr lang="en-US" sz="1350" dirty="0">
              <a:solidFill>
                <a:prstClr val="black"/>
              </a:solidFill>
              <a:latin typeface="Arial Narrow"/>
            </a:endParaRPr>
          </a:p>
        </p:txBody>
      </p:sp>
      <p:pic>
        <p:nvPicPr>
          <p:cNvPr id="5" name="Picture 4">
            <a:extLst>
              <a:ext uri="{FF2B5EF4-FFF2-40B4-BE49-F238E27FC236}">
                <a16:creationId xmlns:a16="http://schemas.microsoft.com/office/drawing/2014/main" id="{BDCD4F8E-7EA6-4D56-A92D-4A88EF1A4DC2}"/>
              </a:ext>
            </a:extLst>
          </p:cNvPr>
          <p:cNvPicPr>
            <a:picLocks noChangeAspect="1"/>
          </p:cNvPicPr>
          <p:nvPr/>
        </p:nvPicPr>
        <p:blipFill>
          <a:blip r:embed="rId6"/>
          <a:stretch>
            <a:fillRect/>
          </a:stretch>
        </p:blipFill>
        <p:spPr>
          <a:xfrm>
            <a:off x="1799132" y="1312182"/>
            <a:ext cx="5210175" cy="1038225"/>
          </a:xfrm>
          <a:prstGeom prst="rect">
            <a:avLst/>
          </a:prstGeom>
        </p:spPr>
      </p:pic>
      <p:pic>
        <p:nvPicPr>
          <p:cNvPr id="3" name="GADCH_Audio_Slide7">
            <a:hlinkClick r:id="" action="ppaction://media"/>
            <a:extLst>
              <a:ext uri="{FF2B5EF4-FFF2-40B4-BE49-F238E27FC236}">
                <a16:creationId xmlns:a16="http://schemas.microsoft.com/office/drawing/2014/main" id="{24AAFAC6-E2B0-73E4-5EE7-E509A8F8D9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09029" y="2571750"/>
            <a:ext cx="812800" cy="812800"/>
          </a:xfrm>
          <a:prstGeom prst="rect">
            <a:avLst/>
          </a:prstGeom>
        </p:spPr>
      </p:pic>
    </p:spTree>
    <p:extLst>
      <p:ext uri="{BB962C8B-B14F-4D97-AF65-F5344CB8AC3E}">
        <p14:creationId xmlns:p14="http://schemas.microsoft.com/office/powerpoint/2010/main" val="952773756"/>
      </p:ext>
    </p:extLst>
  </p:cSld>
  <p:clrMapOvr>
    <a:masterClrMapping/>
  </p:clrMapOvr>
  <mc:AlternateContent xmlns:mc="http://schemas.openxmlformats.org/markup-compatibility/2006">
    <mc:Choice xmlns:p14="http://schemas.microsoft.com/office/powerpoint/2010/main" Requires="p14">
      <p:transition spd="slow" p14:dur="2000" advTm="22067"/>
    </mc:Choice>
    <mc:Fallback>
      <p:transition spd="slow" advTm="2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22067"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C574D-C613-46F3-98BF-9CB17FC052E9}"/>
              </a:ext>
            </a:extLst>
          </p:cNvPr>
          <p:cNvSpPr>
            <a:spLocks noGrp="1"/>
          </p:cNvSpPr>
          <p:nvPr>
            <p:ph idx="1"/>
          </p:nvPr>
        </p:nvSpPr>
        <p:spPr>
          <a:xfrm>
            <a:off x="2035188" y="2246539"/>
            <a:ext cx="5073623" cy="650421"/>
          </a:xfrm>
        </p:spPr>
        <p:txBody>
          <a:bodyPr/>
          <a:lstStyle/>
          <a:p>
            <a:pPr marL="0" indent="0">
              <a:buNone/>
            </a:pPr>
            <a:r>
              <a:rPr lang="en-US" sz="3600" b="1" dirty="0"/>
              <a:t>II. Electing SHBP Coverage</a:t>
            </a:r>
          </a:p>
        </p:txBody>
      </p:sp>
      <p:pic>
        <p:nvPicPr>
          <p:cNvPr id="2" name="GADCH_Audio_Slide8">
            <a:hlinkClick r:id="" action="ppaction://media"/>
            <a:extLst>
              <a:ext uri="{FF2B5EF4-FFF2-40B4-BE49-F238E27FC236}">
                <a16:creationId xmlns:a16="http://schemas.microsoft.com/office/drawing/2014/main" id="{4B061B7F-73D0-F8D0-618E-DD8B77E5D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9977" y="2777214"/>
            <a:ext cx="812800" cy="812800"/>
          </a:xfrm>
          <a:prstGeom prst="rect">
            <a:avLst/>
          </a:prstGeom>
        </p:spPr>
      </p:pic>
    </p:spTree>
    <p:extLst>
      <p:ext uri="{BB962C8B-B14F-4D97-AF65-F5344CB8AC3E}">
        <p14:creationId xmlns:p14="http://schemas.microsoft.com/office/powerpoint/2010/main" val="1826224629"/>
      </p:ext>
    </p:extLst>
  </p:cSld>
  <p:clrMapOvr>
    <a:masterClrMapping/>
  </p:clrMapOvr>
  <mc:AlternateContent xmlns:mc="http://schemas.openxmlformats.org/markup-compatibility/2006">
    <mc:Choice xmlns:p14="http://schemas.microsoft.com/office/powerpoint/2010/main" Requires="p14">
      <p:transition spd="slow" p14:dur="2000" advTm="5843"/>
    </mc:Choice>
    <mc:Fallback>
      <p:transition spd="slow" advTm="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5843" objId="2"/>
      </p14:showEvtLst>
    </p:ext>
  </p:extLst>
</p:sld>
</file>

<file path=ppt/theme/theme1.xml><?xml version="1.0" encoding="utf-8"?>
<a:theme xmlns:a="http://schemas.openxmlformats.org/drawingml/2006/main" name="Default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FC86B3EB09444EBBEFC684DE80B75D" ma:contentTypeVersion="2" ma:contentTypeDescription="Create a new document." ma:contentTypeScope="" ma:versionID="4d2df6d630e2c5cbec9393eb01cdce5b">
  <xsd:schema xmlns:xsd="http://www.w3.org/2001/XMLSchema" xmlns:xs="http://www.w3.org/2001/XMLSchema" xmlns:p="http://schemas.microsoft.com/office/2006/metadata/properties" xmlns:ns2="68988c54-b80f-4a23-8529-05cfb4240c45" targetNamespace="http://schemas.microsoft.com/office/2006/metadata/properties" ma:root="true" ma:fieldsID="f40a902225c43dbe5415a664c57a8fe6" ns2:_="">
    <xsd:import namespace="68988c54-b80f-4a23-8529-05cfb4240c4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988c54-b80f-4a23-8529-05cfb4240c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3571F3-6AAB-4550-ABAF-168E037F9390}">
  <ds:schemaRefs>
    <ds:schemaRef ds:uri="68988c54-b80f-4a23-8529-05cfb4240c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61F7E8-3356-4F53-9DF5-0E385CBF16A5}">
  <ds:schemaRefs>
    <ds:schemaRef ds:uri="http://schemas.microsoft.com/sharepoint/v3/contenttype/forms"/>
  </ds:schemaRefs>
</ds:datastoreItem>
</file>

<file path=customXml/itemProps3.xml><?xml version="1.0" encoding="utf-8"?>
<ds:datastoreItem xmlns:ds="http://schemas.openxmlformats.org/officeDocument/2006/customXml" ds:itemID="{9964C3F7-8248-493D-8BCC-D651AD275FA6}">
  <ds:schemaRefs>
    <ds:schemaRef ds:uri="68988c54-b80f-4a23-8529-05cfb4240c45"/>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28865</TotalTime>
  <Words>9651</Words>
  <Application>Microsoft Macintosh PowerPoint</Application>
  <PresentationFormat>On-screen Show (16:9)</PresentationFormat>
  <Paragraphs>731</Paragraphs>
  <Slides>53</Slides>
  <Notes>53</Notes>
  <HiddenSlides>0</HiddenSlides>
  <MMClips>53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Arial</vt:lpstr>
      <vt:lpstr>Arial Narrow</vt:lpstr>
      <vt:lpstr>Calibri</vt:lpstr>
      <vt:lpstr>Segoe UI</vt:lpstr>
      <vt:lpstr>Symbol</vt:lpstr>
      <vt:lpstr>Times New Roman</vt:lpstr>
      <vt:lpstr>Wingdings</vt:lpstr>
      <vt:lpstr>Default Design</vt:lpstr>
      <vt:lpstr>1_Default Design</vt:lpstr>
      <vt:lpstr>PowerPoint Presentation</vt:lpstr>
      <vt:lpstr>PowerPoint Presentation</vt:lpstr>
      <vt:lpstr>Purpose</vt:lpstr>
      <vt:lpstr> Agenda</vt:lpstr>
      <vt:lpstr>PowerPoint Presentation</vt:lpstr>
      <vt:lpstr>Skip the Phones! </vt:lpstr>
      <vt:lpstr>Skip the Phones! (continued)</vt:lpstr>
      <vt:lpstr>Skip the Phones! (continued) </vt:lpstr>
      <vt:lpstr>PowerPoint Presentation</vt:lpstr>
      <vt:lpstr>Electing SHBP Coverage</vt:lpstr>
      <vt:lpstr>SHBP Enrollment Portal – mySHBPga.adp.com  </vt:lpstr>
      <vt:lpstr>PowerPoint Presentation</vt:lpstr>
      <vt:lpstr> SHBP Enrollment Portal – mySHBPga.adp.com (continued) </vt:lpstr>
      <vt:lpstr> SHBP Enrollment Portal – mySHBPga.adp.com (continued) </vt:lpstr>
      <vt:lpstr> SHBP Enrollment Portal – mySHBPga.adp.com (continued) </vt:lpstr>
      <vt:lpstr> SHBP Enrollment Portal – mySHBPga.adp.com (continued) </vt:lpstr>
      <vt:lpstr> SHBP Enrollment Portal – mySHBPga.adp.com (continued) </vt:lpstr>
      <vt:lpstr>SHBP Enrollment Portal – mySHBPga.adp.com (continued)</vt:lpstr>
      <vt:lpstr>SHBP Enrollment Portal – mySHBPga.adp.com (continued)</vt:lpstr>
      <vt:lpstr>SHBP Enrollment Portal – ADP Mobile App</vt:lpstr>
      <vt:lpstr>SHBP Member Services – 800.610.1863</vt:lpstr>
      <vt:lpstr>SHBP Member Services – SHBPservicecenter@adp.com</vt:lpstr>
      <vt:lpstr>PowerPoint Presentation</vt:lpstr>
      <vt:lpstr> Your Employees’ Responsibilities</vt:lpstr>
      <vt:lpstr>Your Employees’ Responsibilities (continued)</vt:lpstr>
      <vt:lpstr>Your Employees’ Responsibilities (continued)</vt:lpstr>
      <vt:lpstr>Your Retiring Employees’ Responsibilities</vt:lpstr>
      <vt:lpstr>Your Retiring Employees’ Responsibilities (continued)</vt:lpstr>
      <vt:lpstr>PowerPoint Presentation</vt:lpstr>
      <vt:lpstr>Dependent Verification</vt:lpstr>
      <vt:lpstr>Dependent Verification Process</vt:lpstr>
      <vt:lpstr>Dependent Verification Process (continued)</vt:lpstr>
      <vt:lpstr>Dependent Verification Process (continued)</vt:lpstr>
      <vt:lpstr>Pending Dependent Report</vt:lpstr>
      <vt:lpstr>   Pending Dependent Report (continued)</vt:lpstr>
      <vt:lpstr>   Pending Dependent Report (continued)</vt:lpstr>
      <vt:lpstr>Pending Dependent Report (continued) </vt:lpstr>
      <vt:lpstr>PowerPoint Presentation</vt:lpstr>
      <vt:lpstr>Open Enrollment Files</vt:lpstr>
      <vt:lpstr>Open Enrollment File Process</vt:lpstr>
      <vt:lpstr>Open Enrollment File Process (continued)</vt:lpstr>
      <vt:lpstr>Open Enrollment File Process (continued)</vt:lpstr>
      <vt:lpstr>PowerPoint Presentation</vt:lpstr>
      <vt:lpstr>SHBP Plan Options</vt:lpstr>
      <vt:lpstr>2023 SHBP Plan Options</vt:lpstr>
      <vt:lpstr>Member Identification (ID) Cards </vt:lpstr>
      <vt:lpstr>PowerPoint Presentation</vt:lpstr>
      <vt:lpstr>SHBP Rates</vt:lpstr>
      <vt:lpstr>2023 SHBP Active Member Rates</vt:lpstr>
      <vt:lpstr>2023 SHBP Employer Contribution Rates</vt:lpstr>
      <vt:lpstr>PowerPoint Presentation</vt:lpstr>
      <vt:lpstr>Employer Questions</vt:lpstr>
      <vt:lpstr>PowerPoint Presentation</vt:lpstr>
    </vt:vector>
  </TitlesOfParts>
  <Company>DCH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lkuczmarski</dc:creator>
  <cp:lastModifiedBy>Peter Gartner</cp:lastModifiedBy>
  <cp:revision>52</cp:revision>
  <cp:lastPrinted>2021-09-29T15:55:28Z</cp:lastPrinted>
  <dcterms:created xsi:type="dcterms:W3CDTF">2006-10-19T21:28:07Z</dcterms:created>
  <dcterms:modified xsi:type="dcterms:W3CDTF">2022-12-01T21:22:09Z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0x01010047FC86B3EB09444EBBEFC684DE80B75D</vt:lpwstr>
  </property>
</Properties>
</file>